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8" r:id="rId2"/>
    <p:sldId id="259" r:id="rId3"/>
    <p:sldId id="264" r:id="rId4"/>
    <p:sldId id="265" r:id="rId5"/>
    <p:sldId id="266" r:id="rId6"/>
    <p:sldId id="268" r:id="rId7"/>
    <p:sldId id="275" r:id="rId8"/>
    <p:sldId id="269" r:id="rId9"/>
    <p:sldId id="267" r:id="rId10"/>
    <p:sldId id="277" r:id="rId11"/>
    <p:sldId id="270" r:id="rId12"/>
    <p:sldId id="271" r:id="rId13"/>
    <p:sldId id="272" r:id="rId14"/>
    <p:sldId id="273" r:id="rId15"/>
    <p:sldId id="274" r:id="rId16"/>
    <p:sldId id="276"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876"/>
    <a:srgbClr val="FFFFFF"/>
    <a:srgbClr val="4A1B15"/>
    <a:srgbClr val="140800"/>
    <a:srgbClr val="364044"/>
    <a:srgbClr val="371713"/>
    <a:srgbClr val="6AA68A"/>
    <a:srgbClr val="0D7686"/>
    <a:srgbClr val="72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4" autoAdjust="0"/>
    <p:restoredTop sz="88183" autoAdjust="0"/>
  </p:normalViewPr>
  <p:slideViewPr>
    <p:cSldViewPr snapToGrid="0" snapToObjects="1">
      <p:cViewPr varScale="1">
        <p:scale>
          <a:sx n="53" d="100"/>
          <a:sy n="53" d="100"/>
        </p:scale>
        <p:origin x="10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D8683-4BD4-4617-90D2-58A4413C1D0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1FAFDCD-CE3E-4F3B-84B0-F4F86C13C8E1}">
      <dgm:prSet phldrT="[Text]"/>
      <dgm:spPr/>
      <dgm:t>
        <a:bodyPr/>
        <a:lstStyle/>
        <a:p>
          <a:r>
            <a:rPr lang="en-US" b="1" dirty="0">
              <a:solidFill>
                <a:srgbClr val="0F4876"/>
              </a:solidFill>
            </a:rPr>
            <a:t>Create Long-Term Work Plan</a:t>
          </a:r>
        </a:p>
      </dgm:t>
    </dgm:pt>
    <dgm:pt modelId="{650EB536-F982-455C-AF09-EC7737DA117A}" type="parTrans" cxnId="{659EEFE1-37CF-4176-A3D5-CE7FE40F1834}">
      <dgm:prSet/>
      <dgm:spPr/>
      <dgm:t>
        <a:bodyPr/>
        <a:lstStyle/>
        <a:p>
          <a:endParaRPr lang="en-US"/>
        </a:p>
      </dgm:t>
    </dgm:pt>
    <dgm:pt modelId="{4DFC547A-9BAB-40FC-BFA4-C9C29C90F752}" type="sibTrans" cxnId="{659EEFE1-37CF-4176-A3D5-CE7FE40F1834}">
      <dgm:prSet/>
      <dgm:spPr/>
      <dgm:t>
        <a:bodyPr/>
        <a:lstStyle/>
        <a:p>
          <a:endParaRPr lang="en-US"/>
        </a:p>
      </dgm:t>
    </dgm:pt>
    <dgm:pt modelId="{7A514895-3D03-4404-8BBD-730BC2A5AFA9}">
      <dgm:prSet phldrT="[Text]"/>
      <dgm:spPr/>
      <dgm:t>
        <a:bodyPr/>
        <a:lstStyle/>
        <a:p>
          <a:r>
            <a:rPr lang="en-US" b="1" dirty="0">
              <a:solidFill>
                <a:srgbClr val="0F4876"/>
              </a:solidFill>
            </a:rPr>
            <a:t>Annual Work Plans and Evaluations</a:t>
          </a:r>
        </a:p>
      </dgm:t>
    </dgm:pt>
    <dgm:pt modelId="{D7372699-20AE-427C-937A-045C95DD3EA0}" type="parTrans" cxnId="{6ADB5821-275A-438B-B549-4C37FBD989C9}">
      <dgm:prSet/>
      <dgm:spPr/>
      <dgm:t>
        <a:bodyPr/>
        <a:lstStyle/>
        <a:p>
          <a:endParaRPr lang="en-US"/>
        </a:p>
      </dgm:t>
    </dgm:pt>
    <dgm:pt modelId="{A7368F0F-659E-4A7F-91BB-FBF4B293E268}" type="sibTrans" cxnId="{6ADB5821-275A-438B-B549-4C37FBD989C9}">
      <dgm:prSet/>
      <dgm:spPr/>
      <dgm:t>
        <a:bodyPr/>
        <a:lstStyle/>
        <a:p>
          <a:endParaRPr lang="en-US"/>
        </a:p>
      </dgm:t>
    </dgm:pt>
    <dgm:pt modelId="{6A1E67D6-645F-4F0E-9994-DFCE9A6D6467}">
      <dgm:prSet phldrT="[Text]" custT="1"/>
      <dgm:spPr/>
      <dgm:t>
        <a:bodyPr/>
        <a:lstStyle/>
        <a:p>
          <a:r>
            <a:rPr lang="en-US" sz="1600" b="1" dirty="0">
              <a:solidFill>
                <a:srgbClr val="C00000"/>
              </a:solidFill>
            </a:rPr>
            <a:t>Post-Tenure Review</a:t>
          </a:r>
        </a:p>
      </dgm:t>
    </dgm:pt>
    <dgm:pt modelId="{A26238AC-815C-41FB-A47D-79801C92A839}" type="parTrans" cxnId="{012A2C4D-5392-493C-85DB-3EFA709588BE}">
      <dgm:prSet/>
      <dgm:spPr/>
      <dgm:t>
        <a:bodyPr/>
        <a:lstStyle/>
        <a:p>
          <a:endParaRPr lang="en-US"/>
        </a:p>
      </dgm:t>
    </dgm:pt>
    <dgm:pt modelId="{E6684CAF-7E5F-44D5-86DD-FC193A3D0F49}" type="sibTrans" cxnId="{012A2C4D-5392-493C-85DB-3EFA709588BE}">
      <dgm:prSet/>
      <dgm:spPr/>
      <dgm:t>
        <a:bodyPr/>
        <a:lstStyle/>
        <a:p>
          <a:endParaRPr lang="en-US"/>
        </a:p>
      </dgm:t>
    </dgm:pt>
    <dgm:pt modelId="{ED78EA74-E771-4AB8-8A2E-9411FDD115A6}">
      <dgm:prSet phldrT="[Text]"/>
      <dgm:spPr/>
      <dgm:t>
        <a:bodyPr/>
        <a:lstStyle/>
        <a:p>
          <a:r>
            <a:rPr lang="en-US" b="1" dirty="0">
              <a:solidFill>
                <a:srgbClr val="0F4876"/>
              </a:solidFill>
            </a:rPr>
            <a:t>Any Applicable Post-PTR Actions</a:t>
          </a:r>
        </a:p>
      </dgm:t>
    </dgm:pt>
    <dgm:pt modelId="{5C55FE52-70E8-4BED-87CA-C1243C5EF925}" type="parTrans" cxnId="{0CDE8904-6F47-4DC5-B2C3-17E3A31B6E41}">
      <dgm:prSet/>
      <dgm:spPr/>
      <dgm:t>
        <a:bodyPr/>
        <a:lstStyle/>
        <a:p>
          <a:endParaRPr lang="en-US"/>
        </a:p>
      </dgm:t>
    </dgm:pt>
    <dgm:pt modelId="{FE8C033C-0383-4EC9-BAC8-90DB3AE66BB9}" type="sibTrans" cxnId="{0CDE8904-6F47-4DC5-B2C3-17E3A31B6E41}">
      <dgm:prSet/>
      <dgm:spPr/>
      <dgm:t>
        <a:bodyPr/>
        <a:lstStyle/>
        <a:p>
          <a:endParaRPr lang="en-US"/>
        </a:p>
      </dgm:t>
    </dgm:pt>
    <dgm:pt modelId="{AA0C7198-BEAE-432F-8064-922F8BB632FE}">
      <dgm:prSet phldrT="[Text]" custT="1"/>
      <dgm:spPr/>
      <dgm:t>
        <a:bodyPr/>
        <a:lstStyle/>
        <a:p>
          <a:r>
            <a:rPr lang="en-US" sz="1600" b="1" dirty="0">
              <a:solidFill>
                <a:srgbClr val="FF0000"/>
              </a:solidFill>
            </a:rPr>
            <a:t>START: </a:t>
          </a:r>
          <a:r>
            <a:rPr lang="en-US" sz="1600" b="1" dirty="0">
              <a:solidFill>
                <a:srgbClr val="0F4876"/>
              </a:solidFill>
            </a:rPr>
            <a:t>Tenure Granted or post-PTR Restart</a:t>
          </a:r>
        </a:p>
      </dgm:t>
    </dgm:pt>
    <dgm:pt modelId="{1D1C5DF6-1F1F-4E27-8F1B-C23863B38A54}" type="parTrans" cxnId="{48E0A089-62D0-464F-9A83-169E95793B84}">
      <dgm:prSet/>
      <dgm:spPr/>
      <dgm:t>
        <a:bodyPr/>
        <a:lstStyle/>
        <a:p>
          <a:endParaRPr lang="en-US"/>
        </a:p>
      </dgm:t>
    </dgm:pt>
    <dgm:pt modelId="{5CCDBB02-31D6-4D8C-9CD7-09C06E66976D}" type="sibTrans" cxnId="{48E0A089-62D0-464F-9A83-169E95793B84}">
      <dgm:prSet/>
      <dgm:spPr/>
      <dgm:t>
        <a:bodyPr/>
        <a:lstStyle/>
        <a:p>
          <a:endParaRPr lang="en-US"/>
        </a:p>
      </dgm:t>
    </dgm:pt>
    <dgm:pt modelId="{D74E6967-8658-484D-99CC-C7837966997E}" type="pres">
      <dgm:prSet presAssocID="{6B0D8683-4BD4-4617-90D2-58A4413C1D06}" presName="cycle" presStyleCnt="0">
        <dgm:presLayoutVars>
          <dgm:dir/>
          <dgm:resizeHandles val="exact"/>
        </dgm:presLayoutVars>
      </dgm:prSet>
      <dgm:spPr/>
    </dgm:pt>
    <dgm:pt modelId="{C1F7E7A9-784D-414E-9422-636722F4C832}" type="pres">
      <dgm:prSet presAssocID="{41FAFDCD-CE3E-4F3B-84B0-F4F86C13C8E1}" presName="dummy" presStyleCnt="0"/>
      <dgm:spPr/>
    </dgm:pt>
    <dgm:pt modelId="{F55A1726-822D-4184-BBEB-4667A62F7794}" type="pres">
      <dgm:prSet presAssocID="{41FAFDCD-CE3E-4F3B-84B0-F4F86C13C8E1}" presName="node" presStyleLbl="revTx" presStyleIdx="0" presStyleCnt="5">
        <dgm:presLayoutVars>
          <dgm:bulletEnabled val="1"/>
        </dgm:presLayoutVars>
      </dgm:prSet>
      <dgm:spPr/>
    </dgm:pt>
    <dgm:pt modelId="{4F8F74E1-1941-4913-8992-20B4E803B3A6}" type="pres">
      <dgm:prSet presAssocID="{4DFC547A-9BAB-40FC-BFA4-C9C29C90F752}" presName="sibTrans" presStyleLbl="node1" presStyleIdx="0" presStyleCnt="5"/>
      <dgm:spPr/>
    </dgm:pt>
    <dgm:pt modelId="{7E9C664F-C3D0-424A-B7A8-7F3D049720C1}" type="pres">
      <dgm:prSet presAssocID="{7A514895-3D03-4404-8BBD-730BC2A5AFA9}" presName="dummy" presStyleCnt="0"/>
      <dgm:spPr/>
    </dgm:pt>
    <dgm:pt modelId="{EA700BAE-F1CD-4825-B83A-5DDFDD69E820}" type="pres">
      <dgm:prSet presAssocID="{7A514895-3D03-4404-8BBD-730BC2A5AFA9}" presName="node" presStyleLbl="revTx" presStyleIdx="1" presStyleCnt="5">
        <dgm:presLayoutVars>
          <dgm:bulletEnabled val="1"/>
        </dgm:presLayoutVars>
      </dgm:prSet>
      <dgm:spPr/>
    </dgm:pt>
    <dgm:pt modelId="{A63B4C52-8A2B-41AF-9BF9-5D47648BEE1A}" type="pres">
      <dgm:prSet presAssocID="{A7368F0F-659E-4A7F-91BB-FBF4B293E268}" presName="sibTrans" presStyleLbl="node1" presStyleIdx="1" presStyleCnt="5"/>
      <dgm:spPr/>
    </dgm:pt>
    <dgm:pt modelId="{77B16DB7-111B-4CD9-AAC3-7CA393552EBC}" type="pres">
      <dgm:prSet presAssocID="{6A1E67D6-645F-4F0E-9994-DFCE9A6D6467}" presName="dummy" presStyleCnt="0"/>
      <dgm:spPr/>
    </dgm:pt>
    <dgm:pt modelId="{704E7BA9-354A-4C9B-AC03-F966E9FD68E1}" type="pres">
      <dgm:prSet presAssocID="{6A1E67D6-645F-4F0E-9994-DFCE9A6D6467}" presName="node" presStyleLbl="revTx" presStyleIdx="2" presStyleCnt="5">
        <dgm:presLayoutVars>
          <dgm:bulletEnabled val="1"/>
        </dgm:presLayoutVars>
      </dgm:prSet>
      <dgm:spPr/>
    </dgm:pt>
    <dgm:pt modelId="{F483B514-EBE9-44B9-A3D7-E49A60F06713}" type="pres">
      <dgm:prSet presAssocID="{E6684CAF-7E5F-44D5-86DD-FC193A3D0F49}" presName="sibTrans" presStyleLbl="node1" presStyleIdx="2" presStyleCnt="5"/>
      <dgm:spPr/>
    </dgm:pt>
    <dgm:pt modelId="{1A6E0449-0A3B-4925-8E5D-1CA0242C43C1}" type="pres">
      <dgm:prSet presAssocID="{ED78EA74-E771-4AB8-8A2E-9411FDD115A6}" presName="dummy" presStyleCnt="0"/>
      <dgm:spPr/>
    </dgm:pt>
    <dgm:pt modelId="{630FB62B-B5A6-4A16-8E1F-B209308CCCFA}" type="pres">
      <dgm:prSet presAssocID="{ED78EA74-E771-4AB8-8A2E-9411FDD115A6}" presName="node" presStyleLbl="revTx" presStyleIdx="3" presStyleCnt="5">
        <dgm:presLayoutVars>
          <dgm:bulletEnabled val="1"/>
        </dgm:presLayoutVars>
      </dgm:prSet>
      <dgm:spPr/>
    </dgm:pt>
    <dgm:pt modelId="{41A21538-FA5F-4827-80EF-F5EEFCA3D6A7}" type="pres">
      <dgm:prSet presAssocID="{FE8C033C-0383-4EC9-BAC8-90DB3AE66BB9}" presName="sibTrans" presStyleLbl="node1" presStyleIdx="3" presStyleCnt="5"/>
      <dgm:spPr/>
    </dgm:pt>
    <dgm:pt modelId="{693505DB-A928-4F9E-BD12-6573AAF6D18C}" type="pres">
      <dgm:prSet presAssocID="{AA0C7198-BEAE-432F-8064-922F8BB632FE}" presName="dummy" presStyleCnt="0"/>
      <dgm:spPr/>
    </dgm:pt>
    <dgm:pt modelId="{D1497EE9-1718-4314-B069-BD140B485BAC}" type="pres">
      <dgm:prSet presAssocID="{AA0C7198-BEAE-432F-8064-922F8BB632FE}" presName="node" presStyleLbl="revTx" presStyleIdx="4" presStyleCnt="5">
        <dgm:presLayoutVars>
          <dgm:bulletEnabled val="1"/>
        </dgm:presLayoutVars>
      </dgm:prSet>
      <dgm:spPr/>
    </dgm:pt>
    <dgm:pt modelId="{5682741A-17E1-424D-9735-D03BEA6A121E}" type="pres">
      <dgm:prSet presAssocID="{5CCDBB02-31D6-4D8C-9CD7-09C06E66976D}" presName="sibTrans" presStyleLbl="node1" presStyleIdx="4" presStyleCnt="5"/>
      <dgm:spPr/>
    </dgm:pt>
  </dgm:ptLst>
  <dgm:cxnLst>
    <dgm:cxn modelId="{0CDE8904-6F47-4DC5-B2C3-17E3A31B6E41}" srcId="{6B0D8683-4BD4-4617-90D2-58A4413C1D06}" destId="{ED78EA74-E771-4AB8-8A2E-9411FDD115A6}" srcOrd="3" destOrd="0" parTransId="{5C55FE52-70E8-4BED-87CA-C1243C5EF925}" sibTransId="{FE8C033C-0383-4EC9-BAC8-90DB3AE66BB9}"/>
    <dgm:cxn modelId="{515ED209-3166-45DD-85E8-CD58422A62EC}" type="presOf" srcId="{6A1E67D6-645F-4F0E-9994-DFCE9A6D6467}" destId="{704E7BA9-354A-4C9B-AC03-F966E9FD68E1}" srcOrd="0" destOrd="0" presId="urn:microsoft.com/office/officeart/2005/8/layout/cycle1"/>
    <dgm:cxn modelId="{ED344A0A-6D56-4628-BBA9-76DC7A76B9E7}" type="presOf" srcId="{E6684CAF-7E5F-44D5-86DD-FC193A3D0F49}" destId="{F483B514-EBE9-44B9-A3D7-E49A60F06713}" srcOrd="0" destOrd="0" presId="urn:microsoft.com/office/officeart/2005/8/layout/cycle1"/>
    <dgm:cxn modelId="{4439640D-D700-4C68-BBC2-63FB6ECC42CB}" type="presOf" srcId="{4DFC547A-9BAB-40FC-BFA4-C9C29C90F752}" destId="{4F8F74E1-1941-4913-8992-20B4E803B3A6}" srcOrd="0" destOrd="0" presId="urn:microsoft.com/office/officeart/2005/8/layout/cycle1"/>
    <dgm:cxn modelId="{6ADB5821-275A-438B-B549-4C37FBD989C9}" srcId="{6B0D8683-4BD4-4617-90D2-58A4413C1D06}" destId="{7A514895-3D03-4404-8BBD-730BC2A5AFA9}" srcOrd="1" destOrd="0" parTransId="{D7372699-20AE-427C-937A-045C95DD3EA0}" sibTransId="{A7368F0F-659E-4A7F-91BB-FBF4B293E268}"/>
    <dgm:cxn modelId="{9635E035-B72C-4F4E-9B42-887D41ACD44B}" type="presOf" srcId="{41FAFDCD-CE3E-4F3B-84B0-F4F86C13C8E1}" destId="{F55A1726-822D-4184-BBEB-4667A62F7794}" srcOrd="0" destOrd="0" presId="urn:microsoft.com/office/officeart/2005/8/layout/cycle1"/>
    <dgm:cxn modelId="{012A2C4D-5392-493C-85DB-3EFA709588BE}" srcId="{6B0D8683-4BD4-4617-90D2-58A4413C1D06}" destId="{6A1E67D6-645F-4F0E-9994-DFCE9A6D6467}" srcOrd="2" destOrd="0" parTransId="{A26238AC-815C-41FB-A47D-79801C92A839}" sibTransId="{E6684CAF-7E5F-44D5-86DD-FC193A3D0F49}"/>
    <dgm:cxn modelId="{79DCB27D-970A-4973-A2F9-F9DD9D784103}" type="presOf" srcId="{ED78EA74-E771-4AB8-8A2E-9411FDD115A6}" destId="{630FB62B-B5A6-4A16-8E1F-B209308CCCFA}" srcOrd="0" destOrd="0" presId="urn:microsoft.com/office/officeart/2005/8/layout/cycle1"/>
    <dgm:cxn modelId="{48E0A089-62D0-464F-9A83-169E95793B84}" srcId="{6B0D8683-4BD4-4617-90D2-58A4413C1D06}" destId="{AA0C7198-BEAE-432F-8064-922F8BB632FE}" srcOrd="4" destOrd="0" parTransId="{1D1C5DF6-1F1F-4E27-8F1B-C23863B38A54}" sibTransId="{5CCDBB02-31D6-4D8C-9CD7-09C06E66976D}"/>
    <dgm:cxn modelId="{DD7BBDAC-3ED4-4F6A-BFC8-2123B0584182}" type="presOf" srcId="{FE8C033C-0383-4EC9-BAC8-90DB3AE66BB9}" destId="{41A21538-FA5F-4827-80EF-F5EEFCA3D6A7}" srcOrd="0" destOrd="0" presId="urn:microsoft.com/office/officeart/2005/8/layout/cycle1"/>
    <dgm:cxn modelId="{CF85CEDC-8C10-476E-9B7B-36396BBD81FD}" type="presOf" srcId="{6B0D8683-4BD4-4617-90D2-58A4413C1D06}" destId="{D74E6967-8658-484D-99CC-C7837966997E}" srcOrd="0" destOrd="0" presId="urn:microsoft.com/office/officeart/2005/8/layout/cycle1"/>
    <dgm:cxn modelId="{6BD858E0-621B-461F-B5A1-3454D5E45E92}" type="presOf" srcId="{AA0C7198-BEAE-432F-8064-922F8BB632FE}" destId="{D1497EE9-1718-4314-B069-BD140B485BAC}" srcOrd="0" destOrd="0" presId="urn:microsoft.com/office/officeart/2005/8/layout/cycle1"/>
    <dgm:cxn modelId="{659EEFE1-37CF-4176-A3D5-CE7FE40F1834}" srcId="{6B0D8683-4BD4-4617-90D2-58A4413C1D06}" destId="{41FAFDCD-CE3E-4F3B-84B0-F4F86C13C8E1}" srcOrd="0" destOrd="0" parTransId="{650EB536-F982-455C-AF09-EC7737DA117A}" sibTransId="{4DFC547A-9BAB-40FC-BFA4-C9C29C90F752}"/>
    <dgm:cxn modelId="{B92C1FF6-CD5A-4C91-8550-D159CF718719}" type="presOf" srcId="{7A514895-3D03-4404-8BBD-730BC2A5AFA9}" destId="{EA700BAE-F1CD-4825-B83A-5DDFDD69E820}" srcOrd="0" destOrd="0" presId="urn:microsoft.com/office/officeart/2005/8/layout/cycle1"/>
    <dgm:cxn modelId="{5D0E3CFD-1F50-4E41-84E6-A87BEEB340FE}" type="presOf" srcId="{5CCDBB02-31D6-4D8C-9CD7-09C06E66976D}" destId="{5682741A-17E1-424D-9735-D03BEA6A121E}" srcOrd="0" destOrd="0" presId="urn:microsoft.com/office/officeart/2005/8/layout/cycle1"/>
    <dgm:cxn modelId="{E3E57BFD-108A-48A3-8179-D9AE07078C91}" type="presOf" srcId="{A7368F0F-659E-4A7F-91BB-FBF4B293E268}" destId="{A63B4C52-8A2B-41AF-9BF9-5D47648BEE1A}" srcOrd="0" destOrd="0" presId="urn:microsoft.com/office/officeart/2005/8/layout/cycle1"/>
    <dgm:cxn modelId="{5CD2BD4C-67AA-4ADD-9E4A-43E719AA2598}" type="presParOf" srcId="{D74E6967-8658-484D-99CC-C7837966997E}" destId="{C1F7E7A9-784D-414E-9422-636722F4C832}" srcOrd="0" destOrd="0" presId="urn:microsoft.com/office/officeart/2005/8/layout/cycle1"/>
    <dgm:cxn modelId="{8B74C12A-6CD6-45A5-AD87-15A3E2A969D5}" type="presParOf" srcId="{D74E6967-8658-484D-99CC-C7837966997E}" destId="{F55A1726-822D-4184-BBEB-4667A62F7794}" srcOrd="1" destOrd="0" presId="urn:microsoft.com/office/officeart/2005/8/layout/cycle1"/>
    <dgm:cxn modelId="{CB0D7FD4-83BE-4FDE-B826-4E27E30FC8E9}" type="presParOf" srcId="{D74E6967-8658-484D-99CC-C7837966997E}" destId="{4F8F74E1-1941-4913-8992-20B4E803B3A6}" srcOrd="2" destOrd="0" presId="urn:microsoft.com/office/officeart/2005/8/layout/cycle1"/>
    <dgm:cxn modelId="{30A747C7-8529-4077-986F-E9A4D025A411}" type="presParOf" srcId="{D74E6967-8658-484D-99CC-C7837966997E}" destId="{7E9C664F-C3D0-424A-B7A8-7F3D049720C1}" srcOrd="3" destOrd="0" presId="urn:microsoft.com/office/officeart/2005/8/layout/cycle1"/>
    <dgm:cxn modelId="{C942CC81-F488-49E3-B330-5A9A2F66D732}" type="presParOf" srcId="{D74E6967-8658-484D-99CC-C7837966997E}" destId="{EA700BAE-F1CD-4825-B83A-5DDFDD69E820}" srcOrd="4" destOrd="0" presId="urn:microsoft.com/office/officeart/2005/8/layout/cycle1"/>
    <dgm:cxn modelId="{957D92DB-0C1F-40CB-996E-7595F4BB1853}" type="presParOf" srcId="{D74E6967-8658-484D-99CC-C7837966997E}" destId="{A63B4C52-8A2B-41AF-9BF9-5D47648BEE1A}" srcOrd="5" destOrd="0" presId="urn:microsoft.com/office/officeart/2005/8/layout/cycle1"/>
    <dgm:cxn modelId="{FFF05B3E-C164-4C98-84EC-4C45A3A568A1}" type="presParOf" srcId="{D74E6967-8658-484D-99CC-C7837966997E}" destId="{77B16DB7-111B-4CD9-AAC3-7CA393552EBC}" srcOrd="6" destOrd="0" presId="urn:microsoft.com/office/officeart/2005/8/layout/cycle1"/>
    <dgm:cxn modelId="{CCBA3B5F-B17F-43CD-8881-9FC873119FC7}" type="presParOf" srcId="{D74E6967-8658-484D-99CC-C7837966997E}" destId="{704E7BA9-354A-4C9B-AC03-F966E9FD68E1}" srcOrd="7" destOrd="0" presId="urn:microsoft.com/office/officeart/2005/8/layout/cycle1"/>
    <dgm:cxn modelId="{B26F79FC-5249-457F-BBAB-6E93E94AAEB1}" type="presParOf" srcId="{D74E6967-8658-484D-99CC-C7837966997E}" destId="{F483B514-EBE9-44B9-A3D7-E49A60F06713}" srcOrd="8" destOrd="0" presId="urn:microsoft.com/office/officeart/2005/8/layout/cycle1"/>
    <dgm:cxn modelId="{832DEA1C-6492-412D-B3AD-D31D70FB58F7}" type="presParOf" srcId="{D74E6967-8658-484D-99CC-C7837966997E}" destId="{1A6E0449-0A3B-4925-8E5D-1CA0242C43C1}" srcOrd="9" destOrd="0" presId="urn:microsoft.com/office/officeart/2005/8/layout/cycle1"/>
    <dgm:cxn modelId="{22F40B41-6BCF-4D6C-B6CD-A93F067CD67C}" type="presParOf" srcId="{D74E6967-8658-484D-99CC-C7837966997E}" destId="{630FB62B-B5A6-4A16-8E1F-B209308CCCFA}" srcOrd="10" destOrd="0" presId="urn:microsoft.com/office/officeart/2005/8/layout/cycle1"/>
    <dgm:cxn modelId="{6A27D9B6-5D32-4A0A-A246-1432267C00D2}" type="presParOf" srcId="{D74E6967-8658-484D-99CC-C7837966997E}" destId="{41A21538-FA5F-4827-80EF-F5EEFCA3D6A7}" srcOrd="11" destOrd="0" presId="urn:microsoft.com/office/officeart/2005/8/layout/cycle1"/>
    <dgm:cxn modelId="{40DDF569-A2F2-43F5-8A8D-B78871B34306}" type="presParOf" srcId="{D74E6967-8658-484D-99CC-C7837966997E}" destId="{693505DB-A928-4F9E-BD12-6573AAF6D18C}" srcOrd="12" destOrd="0" presId="urn:microsoft.com/office/officeart/2005/8/layout/cycle1"/>
    <dgm:cxn modelId="{0FB58ADF-5E27-4765-941E-7E0688107BC4}" type="presParOf" srcId="{D74E6967-8658-484D-99CC-C7837966997E}" destId="{D1497EE9-1718-4314-B069-BD140B485BAC}" srcOrd="13" destOrd="0" presId="urn:microsoft.com/office/officeart/2005/8/layout/cycle1"/>
    <dgm:cxn modelId="{E2054671-2043-4261-A7FC-AAF00609EC3D}" type="presParOf" srcId="{D74E6967-8658-484D-99CC-C7837966997E}" destId="{5682741A-17E1-424D-9735-D03BEA6A121E}"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1726-822D-4184-BBEB-4667A62F7794}">
      <dsp:nvSpPr>
        <dsp:cNvPr id="0" name=""/>
        <dsp:cNvSpPr/>
      </dsp:nvSpPr>
      <dsp:spPr>
        <a:xfrm>
          <a:off x="3659047" y="29310"/>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F4876"/>
              </a:solidFill>
            </a:rPr>
            <a:t>Create Long-Term Work Plan</a:t>
          </a:r>
        </a:p>
      </dsp:txBody>
      <dsp:txXfrm>
        <a:off x="3659047" y="29310"/>
        <a:ext cx="1013677" cy="1013677"/>
      </dsp:txXfrm>
    </dsp:sp>
    <dsp:sp modelId="{4F8F74E1-1941-4913-8992-20B4E803B3A6}">
      <dsp:nvSpPr>
        <dsp:cNvPr id="0" name=""/>
        <dsp:cNvSpPr/>
      </dsp:nvSpPr>
      <dsp:spPr>
        <a:xfrm>
          <a:off x="1273255" y="-166"/>
          <a:ext cx="3802150" cy="3802150"/>
        </a:xfrm>
        <a:prstGeom prst="circularArrow">
          <a:avLst>
            <a:gd name="adj1" fmla="val 5199"/>
            <a:gd name="adj2" fmla="val 335816"/>
            <a:gd name="adj3" fmla="val 21293637"/>
            <a:gd name="adj4" fmla="val 19765892"/>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00BAE-F1CD-4825-B83A-5DDFDD69E820}">
      <dsp:nvSpPr>
        <dsp:cNvPr id="0" name=""/>
        <dsp:cNvSpPr/>
      </dsp:nvSpPr>
      <dsp:spPr>
        <a:xfrm>
          <a:off x="4271862" y="1915361"/>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F4876"/>
              </a:solidFill>
            </a:rPr>
            <a:t>Annual Work Plans and Evaluations</a:t>
          </a:r>
        </a:p>
      </dsp:txBody>
      <dsp:txXfrm>
        <a:off x="4271862" y="1915361"/>
        <a:ext cx="1013677" cy="1013677"/>
      </dsp:txXfrm>
    </dsp:sp>
    <dsp:sp modelId="{A63B4C52-8A2B-41AF-9BF9-5D47648BEE1A}">
      <dsp:nvSpPr>
        <dsp:cNvPr id="0" name=""/>
        <dsp:cNvSpPr/>
      </dsp:nvSpPr>
      <dsp:spPr>
        <a:xfrm>
          <a:off x="1273255" y="-166"/>
          <a:ext cx="3802150" cy="3802150"/>
        </a:xfrm>
        <a:prstGeom prst="circularArrow">
          <a:avLst>
            <a:gd name="adj1" fmla="val 5199"/>
            <a:gd name="adj2" fmla="val 335816"/>
            <a:gd name="adj3" fmla="val 4015108"/>
            <a:gd name="adj4" fmla="val 225305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E7BA9-354A-4C9B-AC03-F966E9FD68E1}">
      <dsp:nvSpPr>
        <dsp:cNvPr id="0" name=""/>
        <dsp:cNvSpPr/>
      </dsp:nvSpPr>
      <dsp:spPr>
        <a:xfrm>
          <a:off x="2667491" y="3081005"/>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C00000"/>
              </a:solidFill>
            </a:rPr>
            <a:t>Post-Tenure Review</a:t>
          </a:r>
        </a:p>
      </dsp:txBody>
      <dsp:txXfrm>
        <a:off x="2667491" y="3081005"/>
        <a:ext cx="1013677" cy="1013677"/>
      </dsp:txXfrm>
    </dsp:sp>
    <dsp:sp modelId="{F483B514-EBE9-44B9-A3D7-E49A60F06713}">
      <dsp:nvSpPr>
        <dsp:cNvPr id="0" name=""/>
        <dsp:cNvSpPr/>
      </dsp:nvSpPr>
      <dsp:spPr>
        <a:xfrm>
          <a:off x="1273255" y="-166"/>
          <a:ext cx="3802150" cy="3802150"/>
        </a:xfrm>
        <a:prstGeom prst="circularArrow">
          <a:avLst>
            <a:gd name="adj1" fmla="val 5199"/>
            <a:gd name="adj2" fmla="val 335816"/>
            <a:gd name="adj3" fmla="val 8211128"/>
            <a:gd name="adj4" fmla="val 644907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FB62B-B5A6-4A16-8E1F-B209308CCCFA}">
      <dsp:nvSpPr>
        <dsp:cNvPr id="0" name=""/>
        <dsp:cNvSpPr/>
      </dsp:nvSpPr>
      <dsp:spPr>
        <a:xfrm>
          <a:off x="1063120" y="1915361"/>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F4876"/>
              </a:solidFill>
            </a:rPr>
            <a:t>Any Applicable Post-PTR Actions</a:t>
          </a:r>
        </a:p>
      </dsp:txBody>
      <dsp:txXfrm>
        <a:off x="1063120" y="1915361"/>
        <a:ext cx="1013677" cy="1013677"/>
      </dsp:txXfrm>
    </dsp:sp>
    <dsp:sp modelId="{41A21538-FA5F-4827-80EF-F5EEFCA3D6A7}">
      <dsp:nvSpPr>
        <dsp:cNvPr id="0" name=""/>
        <dsp:cNvSpPr/>
      </dsp:nvSpPr>
      <dsp:spPr>
        <a:xfrm>
          <a:off x="1273255" y="-166"/>
          <a:ext cx="3802150" cy="3802150"/>
        </a:xfrm>
        <a:prstGeom prst="circularArrow">
          <a:avLst>
            <a:gd name="adj1" fmla="val 5199"/>
            <a:gd name="adj2" fmla="val 335816"/>
            <a:gd name="adj3" fmla="val 12298292"/>
            <a:gd name="adj4" fmla="val 10770547"/>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497EE9-1718-4314-B069-BD140B485BAC}">
      <dsp:nvSpPr>
        <dsp:cNvPr id="0" name=""/>
        <dsp:cNvSpPr/>
      </dsp:nvSpPr>
      <dsp:spPr>
        <a:xfrm>
          <a:off x="1675935" y="29310"/>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START: </a:t>
          </a:r>
          <a:r>
            <a:rPr lang="en-US" sz="1600" b="1" kern="1200" dirty="0">
              <a:solidFill>
                <a:srgbClr val="0F4876"/>
              </a:solidFill>
            </a:rPr>
            <a:t>Tenure Granted or post-PTR Restart</a:t>
          </a:r>
        </a:p>
      </dsp:txBody>
      <dsp:txXfrm>
        <a:off x="1675935" y="29310"/>
        <a:ext cx="1013677" cy="1013677"/>
      </dsp:txXfrm>
    </dsp:sp>
    <dsp:sp modelId="{5682741A-17E1-424D-9735-D03BEA6A121E}">
      <dsp:nvSpPr>
        <dsp:cNvPr id="0" name=""/>
        <dsp:cNvSpPr/>
      </dsp:nvSpPr>
      <dsp:spPr>
        <a:xfrm>
          <a:off x="1273255" y="-166"/>
          <a:ext cx="3802150" cy="3802150"/>
        </a:xfrm>
        <a:prstGeom prst="circularArrow">
          <a:avLst>
            <a:gd name="adj1" fmla="val 5199"/>
            <a:gd name="adj2" fmla="val 335816"/>
            <a:gd name="adj3" fmla="val 16866095"/>
            <a:gd name="adj4" fmla="val 15198089"/>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8BA96-5DA3-B748-9803-BAC60ACC1A52}" type="datetimeFigureOut">
              <a:rPr lang="en-US" smtClean="0"/>
              <a:t>9/23/2024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8EEB4-5E1F-3C4F-86F0-B25C5ECEA5E9}" type="slidenum">
              <a:rPr lang="en-US" smtClean="0"/>
              <a:t>‹#›</a:t>
            </a:fld>
            <a:endParaRPr lang="en-US"/>
          </a:p>
        </p:txBody>
      </p:sp>
    </p:spTree>
    <p:extLst>
      <p:ext uri="{BB962C8B-B14F-4D97-AF65-F5344CB8AC3E}">
        <p14:creationId xmlns:p14="http://schemas.microsoft.com/office/powerpoint/2010/main" val="3238802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EEB4-5E1F-3C4F-86F0-B25C5ECEA5E9}" type="slidenum">
              <a:rPr lang="en-US" smtClean="0"/>
              <a:t>6</a:t>
            </a:fld>
            <a:endParaRPr lang="en-US"/>
          </a:p>
        </p:txBody>
      </p:sp>
    </p:spTree>
    <p:extLst>
      <p:ext uri="{BB962C8B-B14F-4D97-AF65-F5344CB8AC3E}">
        <p14:creationId xmlns:p14="http://schemas.microsoft.com/office/powerpoint/2010/main" val="6797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EEB4-5E1F-3C4F-86F0-B25C5ECEA5E9}" type="slidenum">
              <a:rPr lang="en-US" smtClean="0"/>
              <a:t>13</a:t>
            </a:fld>
            <a:endParaRPr lang="en-US"/>
          </a:p>
        </p:txBody>
      </p:sp>
    </p:spTree>
    <p:extLst>
      <p:ext uri="{BB962C8B-B14F-4D97-AF65-F5344CB8AC3E}">
        <p14:creationId xmlns:p14="http://schemas.microsoft.com/office/powerpoint/2010/main" val="378017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5AD27-FA13-AA44-A0DD-9F29A65370A6}"/>
              </a:ext>
            </a:extLst>
          </p:cNvPr>
          <p:cNvSpPr>
            <a:spLocks noGrp="1"/>
          </p:cNvSpPr>
          <p:nvPr>
            <p:ph type="sldNum" sz="quarter" idx="10"/>
          </p:nvPr>
        </p:nvSpPr>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16738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3861" y="2704985"/>
            <a:ext cx="8476278" cy="1155569"/>
          </a:xfrm>
          <a:prstGeom prst="rect">
            <a:avLst/>
          </a:prstGeom>
        </p:spPr>
        <p:txBody>
          <a:bodyPr lIns="0" tIns="0" rIns="0" bIns="0" anchor="ctr" anchorCtr="0">
            <a:normAutofit/>
          </a:bodyPr>
          <a:lstStyle>
            <a:lvl1pPr>
              <a:defRPr sz="6000" b="1" cap="all" normalizeH="0" baseline="0">
                <a:solidFill>
                  <a:schemeClr val="accent1"/>
                </a:solidFill>
              </a:defRPr>
            </a:lvl1pPr>
          </a:lstStyle>
          <a:p>
            <a:r>
              <a:rPr lang="en-US" dirty="0"/>
              <a:t>Click to title</a:t>
            </a:r>
          </a:p>
        </p:txBody>
      </p:sp>
      <p:sp>
        <p:nvSpPr>
          <p:cNvPr id="3" name="Subtitle 2"/>
          <p:cNvSpPr>
            <a:spLocks noGrp="1"/>
          </p:cNvSpPr>
          <p:nvPr>
            <p:ph type="subTitle" idx="1"/>
          </p:nvPr>
        </p:nvSpPr>
        <p:spPr>
          <a:xfrm>
            <a:off x="1371600" y="3936600"/>
            <a:ext cx="6400800" cy="679927"/>
          </a:xfrm>
          <a:prstGeom prst="rect">
            <a:avLst/>
          </a:prstGeom>
        </p:spPr>
        <p:txBody>
          <a:bodyPr lIns="0" tIns="0" rIns="0" bIns="0" anchor="ctr" anchorCtr="0">
            <a:normAutofit/>
          </a:bodyPr>
          <a:lstStyle>
            <a:lvl1pPr marL="0" indent="0" algn="ctr">
              <a:buNone/>
              <a:defRPr sz="3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Slide Number Placeholder 11">
            <a:extLst>
              <a:ext uri="{FF2B5EF4-FFF2-40B4-BE49-F238E27FC236}">
                <a16:creationId xmlns:a16="http://schemas.microsoft.com/office/drawing/2014/main" id="{E60ECC59-C476-174B-8E6F-BEC9977C7542}"/>
              </a:ext>
            </a:extLst>
          </p:cNvPr>
          <p:cNvSpPr>
            <a:spLocks noGrp="1"/>
          </p:cNvSpPr>
          <p:nvPr>
            <p:ph type="sldNum" sz="quarter" idx="10"/>
          </p:nvPr>
        </p:nvSpPr>
        <p:spPr/>
        <p:txBody>
          <a:bodyPr/>
          <a:lstStyle/>
          <a:p>
            <a:fld id="{95FDE913-508A-8F41-B74F-DB06C609F153}" type="slidenum">
              <a:rPr lang="en-US" smtClean="0"/>
              <a:t>‹#›</a:t>
            </a:fld>
            <a:endParaRPr lang="en-US" dirty="0"/>
          </a:p>
        </p:txBody>
      </p:sp>
      <p:pic>
        <p:nvPicPr>
          <p:cNvPr id="4" name="Picture 3">
            <a:extLst>
              <a:ext uri="{FF2B5EF4-FFF2-40B4-BE49-F238E27FC236}">
                <a16:creationId xmlns:a16="http://schemas.microsoft.com/office/drawing/2014/main" id="{7FEA9644-1DB4-6645-CABC-FF6793222220}"/>
              </a:ext>
            </a:extLst>
          </p:cNvPr>
          <p:cNvPicPr>
            <a:picLocks noChangeAspect="1"/>
          </p:cNvPicPr>
          <p:nvPr userDrawn="1"/>
        </p:nvPicPr>
        <p:blipFill>
          <a:blip r:embed="rId2"/>
          <a:stretch>
            <a:fillRect/>
          </a:stretch>
        </p:blipFill>
        <p:spPr>
          <a:xfrm>
            <a:off x="2437089" y="1710475"/>
            <a:ext cx="4269822" cy="408532"/>
          </a:xfrm>
          <a:prstGeom prst="rect">
            <a:avLst/>
          </a:prstGeom>
        </p:spPr>
      </p:pic>
    </p:spTree>
    <p:extLst>
      <p:ext uri="{BB962C8B-B14F-4D97-AF65-F5344CB8AC3E}">
        <p14:creationId xmlns:p14="http://schemas.microsoft.com/office/powerpoint/2010/main" val="16956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4985"/>
            <a:ext cx="7772400" cy="1155569"/>
          </a:xfrm>
          <a:prstGeom prst="rect">
            <a:avLst/>
          </a:prstGeom>
        </p:spPr>
        <p:txBody>
          <a:bodyPr>
            <a:normAutofit/>
          </a:bodyPr>
          <a:lstStyle>
            <a:lvl1pPr>
              <a:defRPr sz="5000" b="0" cap="all" normalizeH="0">
                <a:solidFill>
                  <a:schemeClr val="accent1"/>
                </a:solidFill>
              </a:defRPr>
            </a:lvl1pPr>
          </a:lstStyle>
          <a:p>
            <a:r>
              <a:rPr lang="en-US" dirty="0"/>
              <a:t>Click to edit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2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a:spLocks noChangeAspect="1"/>
          </p:cNvSpPr>
          <p:nvPr userDrawn="1"/>
        </p:nvSpPr>
        <p:spPr>
          <a:xfrm>
            <a:off x="365874" y="1342495"/>
            <a:ext cx="8412252" cy="4173010"/>
          </a:xfrm>
          <a:prstGeom prst="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A462E8-704A-9A42-98B6-EF76F0E30C8D}"/>
              </a:ext>
            </a:extLst>
          </p:cNvPr>
          <p:cNvPicPr>
            <a:picLocks noChangeAspect="1"/>
          </p:cNvPicPr>
          <p:nvPr userDrawn="1"/>
        </p:nvPicPr>
        <p:blipFill>
          <a:blip r:embed="rId2"/>
          <a:stretch>
            <a:fillRect/>
          </a:stretch>
        </p:blipFill>
        <p:spPr>
          <a:xfrm>
            <a:off x="2929701" y="1828800"/>
            <a:ext cx="3291840" cy="314960"/>
          </a:xfrm>
          <a:prstGeom prst="rect">
            <a:avLst/>
          </a:prstGeom>
        </p:spPr>
      </p:pic>
      <p:sp>
        <p:nvSpPr>
          <p:cNvPr id="4" name="Slide Number Placeholder 3">
            <a:extLst>
              <a:ext uri="{FF2B5EF4-FFF2-40B4-BE49-F238E27FC236}">
                <a16:creationId xmlns:a16="http://schemas.microsoft.com/office/drawing/2014/main" id="{6A6FF5CD-D4BE-E24F-8F8D-F17ACAF22AB3}"/>
              </a:ext>
            </a:extLst>
          </p:cNvPr>
          <p:cNvSpPr>
            <a:spLocks noGrp="1"/>
          </p:cNvSpPr>
          <p:nvPr>
            <p:ph type="sldNum" sz="quarter" idx="10"/>
          </p:nvPr>
        </p:nvSpPr>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38981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1"/>
            <a:ext cx="8229600" cy="743415"/>
          </a:xfrm>
          <a:prstGeom prst="rect">
            <a:avLst/>
          </a:prstGeom>
        </p:spPr>
        <p:txBody>
          <a:bodyPr>
            <a:normAutofit/>
          </a:bodyPr>
          <a:lstStyle>
            <a:lvl1pPr>
              <a:defRPr sz="3600" b="1" cap="small" baseline="0">
                <a:solidFill>
                  <a:schemeClr val="accent1"/>
                </a:solidFill>
              </a:defRPr>
            </a:lvl1pPr>
          </a:lstStyle>
          <a:p>
            <a:r>
              <a:rPr lang="en-US" dirty="0"/>
              <a:t>Body Slides</a:t>
            </a:r>
          </a:p>
        </p:txBody>
      </p:sp>
      <p:sp>
        <p:nvSpPr>
          <p:cNvPr id="3" name="Content Placeholder 2"/>
          <p:cNvSpPr>
            <a:spLocks noGrp="1"/>
          </p:cNvSpPr>
          <p:nvPr>
            <p:ph idx="1"/>
          </p:nvPr>
        </p:nvSpPr>
        <p:spPr>
          <a:xfrm>
            <a:off x="457200" y="993408"/>
            <a:ext cx="8229600" cy="4956914"/>
          </a:xfrm>
          <a:prstGeom prst="rect">
            <a:avLst/>
          </a:prstGeom>
        </p:spPr>
        <p:txBody>
          <a:bodyPr/>
          <a:lstStyle>
            <a:lvl1pPr>
              <a:defRPr sz="2400">
                <a:solidFill>
                  <a:schemeClr val="accent1"/>
                </a:solidFill>
              </a:defRPr>
            </a:lvl1pPr>
            <a:lvl2pPr marL="742950" indent="-285750">
              <a:buClr>
                <a:srgbClr val="4A1B15"/>
              </a:buClr>
              <a:buSzPct val="75000"/>
              <a:buFont typeface="Courier New"/>
              <a:buChar char="o"/>
              <a:defRPr sz="2000">
                <a:solidFill>
                  <a:schemeClr val="accent1"/>
                </a:solidFill>
              </a:defRPr>
            </a:lvl2pPr>
            <a:lvl3pPr marL="1143000" indent="-228600">
              <a:buSzPct val="75000"/>
              <a:buFont typeface="Arial"/>
              <a:buChar cha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p:cNvSpPr>
          <p:nvPr userDrawn="1"/>
        </p:nvSpPr>
        <p:spPr>
          <a:xfrm>
            <a:off x="457200" y="6209117"/>
            <a:ext cx="1463040" cy="52414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userDrawn="1"/>
        </p:nvCxnSpPr>
        <p:spPr>
          <a:xfrm>
            <a:off x="536028" y="657698"/>
            <a:ext cx="804491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79AD592E-D86C-2B43-9FA9-F27EC01AD7E1}"/>
              </a:ext>
            </a:extLst>
          </p:cNvPr>
          <p:cNvSpPr>
            <a:spLocks noGrp="1"/>
          </p:cNvSpPr>
          <p:nvPr>
            <p:ph type="sldNum" sz="quarter" idx="10"/>
          </p:nvPr>
        </p:nvSpPr>
        <p:spPr>
          <a:xfrm>
            <a:off x="8580946" y="6616919"/>
            <a:ext cx="414959" cy="200770"/>
          </a:xfrm>
        </p:spPr>
        <p:txBody>
          <a:bodyPr/>
          <a:lstStyle/>
          <a:p>
            <a:fld id="{95FDE913-508A-8F41-B74F-DB06C609F153}" type="slidenum">
              <a:rPr lang="en-US" smtClean="0"/>
              <a:t>‹#›</a:t>
            </a:fld>
            <a:endParaRPr lang="en-US" dirty="0"/>
          </a:p>
        </p:txBody>
      </p:sp>
      <p:pic>
        <p:nvPicPr>
          <p:cNvPr id="5" name="Picture 4">
            <a:extLst>
              <a:ext uri="{FF2B5EF4-FFF2-40B4-BE49-F238E27FC236}">
                <a16:creationId xmlns:a16="http://schemas.microsoft.com/office/drawing/2014/main" id="{AB1E9237-CAB9-1293-9584-29E7A52FE549}"/>
              </a:ext>
            </a:extLst>
          </p:cNvPr>
          <p:cNvPicPr>
            <a:picLocks noChangeAspect="1"/>
          </p:cNvPicPr>
          <p:nvPr userDrawn="1"/>
        </p:nvPicPr>
        <p:blipFill>
          <a:blip r:embed="rId2"/>
          <a:stretch>
            <a:fillRect/>
          </a:stretch>
        </p:blipFill>
        <p:spPr>
          <a:xfrm>
            <a:off x="268015" y="6550629"/>
            <a:ext cx="2637173" cy="252322"/>
          </a:xfrm>
          <a:prstGeom prst="rect">
            <a:avLst/>
          </a:prstGeom>
          <a:ln>
            <a:noFill/>
          </a:ln>
        </p:spPr>
      </p:pic>
    </p:spTree>
    <p:extLst>
      <p:ext uri="{BB962C8B-B14F-4D97-AF65-F5344CB8AC3E}">
        <p14:creationId xmlns:p14="http://schemas.microsoft.com/office/powerpoint/2010/main" val="14742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9090"/>
            <a:ext cx="4038600" cy="4977074"/>
          </a:xfrm>
          <a:prstGeom prst="rect">
            <a:avLst/>
          </a:prstGeom>
        </p:spPr>
        <p:txBody>
          <a:bodyPr/>
          <a:lstStyle>
            <a:lvl1pPr>
              <a:defRPr sz="2800">
                <a:solidFill>
                  <a:schemeClr val="accent1"/>
                </a:solidFill>
              </a:defRPr>
            </a:lvl1pPr>
            <a:lvl2pPr marL="800100" indent="-34290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9090"/>
            <a:ext cx="4038600" cy="4977073"/>
          </a:xfrm>
          <a:prstGeom prst="rect">
            <a:avLst/>
          </a:prstGeom>
        </p:spPr>
        <p:txBody>
          <a:bodyPr/>
          <a:lstStyle>
            <a:lvl1pPr>
              <a:defRPr sz="2800">
                <a:solidFill>
                  <a:schemeClr val="accent1"/>
                </a:solidFill>
              </a:defRPr>
            </a:lvl1pPr>
            <a:lvl2pPr marL="742950" indent="-28575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3458603" y="1018053"/>
            <a:ext cx="222679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274639"/>
            <a:ext cx="8229600" cy="729544"/>
          </a:xfrm>
          <a:prstGeom prst="rect">
            <a:avLst/>
          </a:prstGeom>
        </p:spPr>
        <p:txBody>
          <a:bodyPr>
            <a:normAutofit/>
          </a:bodyPr>
          <a:lstStyle>
            <a:lvl1pPr>
              <a:defRPr sz="3200" b="1" baseline="0">
                <a:solidFill>
                  <a:schemeClr val="accent1"/>
                </a:solidFill>
              </a:defRPr>
            </a:lvl1pPr>
          </a:lstStyle>
          <a:p>
            <a:r>
              <a:rPr lang="en-US" dirty="0"/>
              <a:t>ADD SLIDE TITLE</a:t>
            </a:r>
          </a:p>
        </p:txBody>
      </p:sp>
      <p:sp>
        <p:nvSpPr>
          <p:cNvPr id="7" name="Slide Number Placeholder 6">
            <a:extLst>
              <a:ext uri="{FF2B5EF4-FFF2-40B4-BE49-F238E27FC236}">
                <a16:creationId xmlns:a16="http://schemas.microsoft.com/office/drawing/2014/main" id="{B9E6DC6D-E90F-6941-9B54-B8FC9D763FD7}"/>
              </a:ext>
            </a:extLst>
          </p:cNvPr>
          <p:cNvSpPr>
            <a:spLocks noGrp="1"/>
          </p:cNvSpPr>
          <p:nvPr>
            <p:ph type="sldNum" sz="quarter" idx="10"/>
          </p:nvPr>
        </p:nvSpPr>
        <p:spPr>
          <a:xfrm>
            <a:off x="8229600" y="6309361"/>
            <a:ext cx="414959" cy="200770"/>
          </a:xfrm>
        </p:spPr>
        <p:txBody>
          <a:bodyPr/>
          <a:lstStyle/>
          <a:p>
            <a:fld id="{95FDE913-508A-8F41-B74F-DB06C609F153}" type="slidenum">
              <a:rPr lang="en-US" smtClean="0"/>
              <a:t>‹#›</a:t>
            </a:fld>
            <a:endParaRPr lang="en-US" dirty="0"/>
          </a:p>
        </p:txBody>
      </p:sp>
      <p:pic>
        <p:nvPicPr>
          <p:cNvPr id="5" name="Picture 4">
            <a:extLst>
              <a:ext uri="{FF2B5EF4-FFF2-40B4-BE49-F238E27FC236}">
                <a16:creationId xmlns:a16="http://schemas.microsoft.com/office/drawing/2014/main" id="{F3406EBF-3197-A294-8A48-C8D5EB6BB095}"/>
              </a:ext>
            </a:extLst>
          </p:cNvPr>
          <p:cNvPicPr>
            <a:picLocks noChangeAspect="1"/>
          </p:cNvPicPr>
          <p:nvPr userDrawn="1"/>
        </p:nvPicPr>
        <p:blipFill>
          <a:blip r:embed="rId2"/>
          <a:stretch>
            <a:fillRect/>
          </a:stretch>
        </p:blipFill>
        <p:spPr>
          <a:xfrm>
            <a:off x="457200" y="6277361"/>
            <a:ext cx="2637173" cy="252322"/>
          </a:xfrm>
          <a:prstGeom prst="rect">
            <a:avLst/>
          </a:prstGeom>
          <a:ln>
            <a:noFill/>
          </a:ln>
        </p:spPr>
      </p:pic>
    </p:spTree>
    <p:extLst>
      <p:ext uri="{BB962C8B-B14F-4D97-AF65-F5344CB8AC3E}">
        <p14:creationId xmlns:p14="http://schemas.microsoft.com/office/powerpoint/2010/main" val="233784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closing)">
    <p:spTree>
      <p:nvGrpSpPr>
        <p:cNvPr id="1" name=""/>
        <p:cNvGrpSpPr/>
        <p:nvPr/>
      </p:nvGrpSpPr>
      <p:grpSpPr>
        <a:xfrm>
          <a:off x="0" y="0"/>
          <a:ext cx="0" cy="0"/>
          <a:chOff x="0" y="0"/>
          <a:chExt cx="0" cy="0"/>
        </a:xfrm>
      </p:grpSpPr>
      <p:sp>
        <p:nvSpPr>
          <p:cNvPr id="35" name="Rectangle 34"/>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57979" y="3013501"/>
            <a:ext cx="4028043" cy="830997"/>
          </a:xfrm>
          <a:prstGeom prst="rect">
            <a:avLst/>
          </a:prstGeom>
          <a:noFill/>
        </p:spPr>
        <p:txBody>
          <a:bodyPr wrap="square" rtlCol="0">
            <a:spAutoFit/>
          </a:bodyPr>
          <a:lstStyle/>
          <a:p>
            <a:pPr algn="ctr"/>
            <a:r>
              <a:rPr lang="en-US" sz="4800" dirty="0">
                <a:solidFill>
                  <a:schemeClr val="accent1"/>
                </a:solidFill>
              </a:rPr>
              <a:t>THANK</a:t>
            </a:r>
            <a:r>
              <a:rPr lang="en-US" sz="4800" baseline="0" dirty="0">
                <a:solidFill>
                  <a:schemeClr val="accent1"/>
                </a:solidFill>
              </a:rPr>
              <a:t> YOU</a:t>
            </a:r>
            <a:endParaRPr lang="en-US" sz="4800" dirty="0">
              <a:solidFill>
                <a:schemeClr val="accent1"/>
              </a:solidFill>
            </a:endParaRPr>
          </a:p>
        </p:txBody>
      </p:sp>
      <p:sp>
        <p:nvSpPr>
          <p:cNvPr id="37" name="Rectangle 36"/>
          <p:cNvSpPr>
            <a:spLocks/>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nvGrpSpPr>
          <p:cNvPr id="30" name="Group 29">
            <a:extLst>
              <a:ext uri="{FF2B5EF4-FFF2-40B4-BE49-F238E27FC236}">
                <a16:creationId xmlns:a16="http://schemas.microsoft.com/office/drawing/2014/main" id="{0A3064DD-9AE7-3C82-F9D1-0BD8BA55B98C}"/>
              </a:ext>
            </a:extLst>
          </p:cNvPr>
          <p:cNvGrpSpPr/>
          <p:nvPr userDrawn="1"/>
        </p:nvGrpSpPr>
        <p:grpSpPr>
          <a:xfrm>
            <a:off x="582284" y="6252808"/>
            <a:ext cx="7979432" cy="307777"/>
            <a:chOff x="414070" y="6252808"/>
            <a:chExt cx="7979432" cy="307777"/>
          </a:xfrm>
        </p:grpSpPr>
        <p:grpSp>
          <p:nvGrpSpPr>
            <p:cNvPr id="31" name="Group 30">
              <a:extLst>
                <a:ext uri="{FF2B5EF4-FFF2-40B4-BE49-F238E27FC236}">
                  <a16:creationId xmlns:a16="http://schemas.microsoft.com/office/drawing/2014/main" id="{F5850D00-A936-AE03-97BA-D9EF2D6FB0C3}"/>
                </a:ext>
              </a:extLst>
            </p:cNvPr>
            <p:cNvGrpSpPr/>
            <p:nvPr userDrawn="1"/>
          </p:nvGrpSpPr>
          <p:grpSpPr>
            <a:xfrm>
              <a:off x="3368260" y="6252808"/>
              <a:ext cx="5025242" cy="307777"/>
              <a:chOff x="3376886" y="6261434"/>
              <a:chExt cx="5025242" cy="307777"/>
            </a:xfrm>
          </p:grpSpPr>
          <p:sp>
            <p:nvSpPr>
              <p:cNvPr id="33" name="TextBox 32">
                <a:extLst>
                  <a:ext uri="{FF2B5EF4-FFF2-40B4-BE49-F238E27FC236}">
                    <a16:creationId xmlns:a16="http://schemas.microsoft.com/office/drawing/2014/main" id="{52642972-BF7A-F273-697D-15C60C037F89}"/>
                  </a:ext>
                </a:extLst>
              </p:cNvPr>
              <p:cNvSpPr txBox="1"/>
              <p:nvPr userDrawn="1"/>
            </p:nvSpPr>
            <p:spPr>
              <a:xfrm>
                <a:off x="3569402" y="6261434"/>
                <a:ext cx="4832726" cy="307777"/>
              </a:xfrm>
              <a:prstGeom prst="rect">
                <a:avLst/>
              </a:prstGeom>
              <a:noFill/>
            </p:spPr>
            <p:txBody>
              <a:bodyPr wrap="square" rtlCol="0">
                <a:spAutoFit/>
              </a:bodyPr>
              <a:lstStyle/>
              <a:p>
                <a:pPr algn="l">
                  <a:spcBef>
                    <a:spcPts val="300"/>
                  </a:spcBef>
                </a:pPr>
                <a:r>
                  <a:rPr lang="en-US" sz="1400" b="0" i="0" dirty="0">
                    <a:solidFill>
                      <a:schemeClr val="accent1"/>
                    </a:solidFill>
                    <a:latin typeface="Calibri Light" panose="020F0302020204030204" pitchFamily="34" charset="0"/>
                    <a:cs typeface="Calibri Light" panose="020F0302020204030204" pitchFamily="34" charset="0"/>
                  </a:rPr>
                  <a:t>www.northcarolina.edu</a:t>
                </a:r>
                <a:r>
                  <a:rPr lang="en-US" sz="1400" dirty="0">
                    <a:solidFill>
                      <a:schemeClr val="accent1"/>
                    </a:solidFill>
                    <a:latin typeface="Calibri Light" panose="020F0302020204030204" pitchFamily="34" charset="0"/>
                    <a:cs typeface="Calibri Light" panose="020F0302020204030204" pitchFamily="34" charset="0"/>
                  </a:rPr>
                  <a:t>            @</a:t>
                </a:r>
                <a:r>
                  <a:rPr lang="en-US" sz="1400" b="0" i="0" dirty="0">
                    <a:solidFill>
                      <a:schemeClr val="accent1"/>
                    </a:solidFill>
                    <a:latin typeface="Calibri Light" panose="020F0302020204030204" pitchFamily="34" charset="0"/>
                    <a:cs typeface="Calibri Light" panose="020F0302020204030204" pitchFamily="34" charset="0"/>
                  </a:rPr>
                  <a:t>uncsystem</a:t>
                </a:r>
                <a:r>
                  <a:rPr lang="en-US" sz="1400" dirty="0">
                    <a:solidFill>
                      <a:schemeClr val="accent1"/>
                    </a:solidFill>
                    <a:latin typeface="Calibri Light" panose="020F0302020204030204" pitchFamily="34" charset="0"/>
                    <a:cs typeface="Calibri Light" panose="020F0302020204030204" pitchFamily="34" charset="0"/>
                  </a:rPr>
                  <a:t>            </a:t>
                </a:r>
                <a:r>
                  <a:rPr lang="en-US" sz="1400" b="0" i="0" dirty="0">
                    <a:solidFill>
                      <a:schemeClr val="accent1"/>
                    </a:solidFill>
                    <a:latin typeface="Calibri Light" panose="020F0302020204030204" pitchFamily="34" charset="0"/>
                    <a:cs typeface="Calibri Light" panose="020F0302020204030204" pitchFamily="34" charset="0"/>
                  </a:rPr>
                  <a:t>@UNC_System</a:t>
                </a:r>
              </a:p>
            </p:txBody>
          </p:sp>
          <p:grpSp>
            <p:nvGrpSpPr>
              <p:cNvPr id="34" name="Group 33">
                <a:extLst>
                  <a:ext uri="{FF2B5EF4-FFF2-40B4-BE49-F238E27FC236}">
                    <a16:creationId xmlns:a16="http://schemas.microsoft.com/office/drawing/2014/main" id="{AE992FAF-D5C5-0142-E6C2-03A95831B5F9}"/>
                  </a:ext>
                </a:extLst>
              </p:cNvPr>
              <p:cNvGrpSpPr/>
              <p:nvPr userDrawn="1"/>
            </p:nvGrpSpPr>
            <p:grpSpPr>
              <a:xfrm>
                <a:off x="5552183" y="6313965"/>
                <a:ext cx="207730" cy="211106"/>
                <a:chOff x="4015678" y="6432550"/>
                <a:chExt cx="207730" cy="211106"/>
              </a:xfrm>
            </p:grpSpPr>
            <p:pic>
              <p:nvPicPr>
                <p:cNvPr id="44" name="Picture 43">
                  <a:extLst>
                    <a:ext uri="{FF2B5EF4-FFF2-40B4-BE49-F238E27FC236}">
                      <a16:creationId xmlns:a16="http://schemas.microsoft.com/office/drawing/2014/main" id="{1F937B8E-19B3-50FF-FCA2-546DA6B4533F}"/>
                    </a:ext>
                  </a:extLst>
                </p:cNvPr>
                <p:cNvPicPr>
                  <a:picLocks noChangeAspect="1"/>
                </p:cNvPicPr>
                <p:nvPr userDrawn="1"/>
              </p:nvPicPr>
              <p:blipFill>
                <a:blip r:embed="rId2">
                  <a:biLevel thresh="75000"/>
                </a:blip>
                <a:stretch>
                  <a:fillRect/>
                </a:stretch>
              </p:blipFill>
              <p:spPr>
                <a:xfrm>
                  <a:off x="4090380" y="6479276"/>
                  <a:ext cx="75438" cy="145288"/>
                </a:xfrm>
                <a:prstGeom prst="rect">
                  <a:avLst/>
                </a:prstGeom>
              </p:spPr>
            </p:pic>
            <p:sp>
              <p:nvSpPr>
                <p:cNvPr id="45" name="Rectangle 44">
                  <a:extLst>
                    <a:ext uri="{FF2B5EF4-FFF2-40B4-BE49-F238E27FC236}">
                      <a16:creationId xmlns:a16="http://schemas.microsoft.com/office/drawing/2014/main" id="{6846891E-0C8B-7613-2836-46EF1B8F90F3}"/>
                    </a:ext>
                  </a:extLst>
                </p:cNvPr>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38" name="Group 37">
                <a:extLst>
                  <a:ext uri="{FF2B5EF4-FFF2-40B4-BE49-F238E27FC236}">
                    <a16:creationId xmlns:a16="http://schemas.microsoft.com/office/drawing/2014/main" id="{047F472F-A553-09FE-DEAB-A1C87600F699}"/>
                  </a:ext>
                </a:extLst>
              </p:cNvPr>
              <p:cNvGrpSpPr/>
              <p:nvPr userDrawn="1"/>
            </p:nvGrpSpPr>
            <p:grpSpPr>
              <a:xfrm>
                <a:off x="6941382" y="6313965"/>
                <a:ext cx="207730" cy="211106"/>
                <a:chOff x="5464079" y="6432550"/>
                <a:chExt cx="207730" cy="211106"/>
              </a:xfrm>
            </p:grpSpPr>
            <p:pic>
              <p:nvPicPr>
                <p:cNvPr id="42" name="Picture 41">
                  <a:extLst>
                    <a:ext uri="{FF2B5EF4-FFF2-40B4-BE49-F238E27FC236}">
                      <a16:creationId xmlns:a16="http://schemas.microsoft.com/office/drawing/2014/main" id="{6AED436C-A866-0E6A-ED9A-D66242825861}"/>
                    </a:ext>
                  </a:extLst>
                </p:cNvPr>
                <p:cNvPicPr>
                  <a:picLocks noChangeAspect="1"/>
                </p:cNvPicPr>
                <p:nvPr userDrawn="1"/>
              </p:nvPicPr>
              <p:blipFill>
                <a:blip r:embed="rId3">
                  <a:biLevel thresh="75000"/>
                </a:blip>
                <a:stretch>
                  <a:fillRect/>
                </a:stretch>
              </p:blipFill>
              <p:spPr>
                <a:xfrm>
                  <a:off x="5513262" y="6498328"/>
                  <a:ext cx="137160" cy="111252"/>
                </a:xfrm>
                <a:prstGeom prst="rect">
                  <a:avLst/>
                </a:prstGeom>
              </p:spPr>
            </p:pic>
            <p:sp>
              <p:nvSpPr>
                <p:cNvPr id="43" name="Rectangle 42">
                  <a:extLst>
                    <a:ext uri="{FF2B5EF4-FFF2-40B4-BE49-F238E27FC236}">
                      <a16:creationId xmlns:a16="http://schemas.microsoft.com/office/drawing/2014/main" id="{80D28D3C-6D33-6A6D-612C-4DDB36A3EC8A}"/>
                    </a:ext>
                  </a:extLst>
                </p:cNvPr>
                <p:cNvSpPr>
                  <a:spLocks noChangeAspect="1"/>
                </p:cNvSpPr>
                <p:nvPr userDrawn="1"/>
              </p:nvSpPr>
              <p:spPr>
                <a:xfrm>
                  <a:off x="546407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39" name="Group 38">
                <a:extLst>
                  <a:ext uri="{FF2B5EF4-FFF2-40B4-BE49-F238E27FC236}">
                    <a16:creationId xmlns:a16="http://schemas.microsoft.com/office/drawing/2014/main" id="{31CE8E5A-0F0D-6BC6-8240-EAB4D2107F26}"/>
                  </a:ext>
                </a:extLst>
              </p:cNvPr>
              <p:cNvGrpSpPr/>
              <p:nvPr userDrawn="1"/>
            </p:nvGrpSpPr>
            <p:grpSpPr>
              <a:xfrm>
                <a:off x="3376886" y="6313965"/>
                <a:ext cx="207730" cy="211106"/>
                <a:chOff x="1471539" y="6432550"/>
                <a:chExt cx="207730" cy="211106"/>
              </a:xfrm>
            </p:grpSpPr>
            <p:pic>
              <p:nvPicPr>
                <p:cNvPr id="40" name="Picture 39">
                  <a:extLst>
                    <a:ext uri="{FF2B5EF4-FFF2-40B4-BE49-F238E27FC236}">
                      <a16:creationId xmlns:a16="http://schemas.microsoft.com/office/drawing/2014/main" id="{915A8ABC-E4F7-A640-724D-DC1B2E3BD060}"/>
                    </a:ext>
                  </a:extLst>
                </p:cNvPr>
                <p:cNvPicPr>
                  <a:picLocks noChangeAspect="1"/>
                </p:cNvPicPr>
                <p:nvPr userDrawn="1"/>
              </p:nvPicPr>
              <p:blipFill>
                <a:blip r:embed="rId4">
                  <a:biLevel thresh="75000"/>
                </a:blip>
                <a:stretch>
                  <a:fillRect/>
                </a:stretch>
              </p:blipFill>
              <p:spPr>
                <a:xfrm>
                  <a:off x="1524981" y="6459840"/>
                  <a:ext cx="128471" cy="169619"/>
                </a:xfrm>
                <a:prstGeom prst="rect">
                  <a:avLst/>
                </a:prstGeom>
              </p:spPr>
            </p:pic>
            <p:sp>
              <p:nvSpPr>
                <p:cNvPr id="41" name="Rectangle 40">
                  <a:extLst>
                    <a:ext uri="{FF2B5EF4-FFF2-40B4-BE49-F238E27FC236}">
                      <a16:creationId xmlns:a16="http://schemas.microsoft.com/office/drawing/2014/main" id="{9C086623-D0BB-4BFF-2C78-0207F654ACED}"/>
                    </a:ext>
                  </a:extLst>
                </p:cNvPr>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pic>
          <p:nvPicPr>
            <p:cNvPr id="32" name="Picture 31">
              <a:extLst>
                <a:ext uri="{FF2B5EF4-FFF2-40B4-BE49-F238E27FC236}">
                  <a16:creationId xmlns:a16="http://schemas.microsoft.com/office/drawing/2014/main" id="{A0089371-5840-D517-D68C-A18872C6EE69}"/>
                </a:ext>
              </a:extLst>
            </p:cNvPr>
            <p:cNvPicPr>
              <a:picLocks noChangeAspect="1"/>
            </p:cNvPicPr>
            <p:nvPr userDrawn="1"/>
          </p:nvPicPr>
          <p:blipFill>
            <a:blip r:embed="rId5"/>
            <a:stretch>
              <a:fillRect/>
            </a:stretch>
          </p:blipFill>
          <p:spPr>
            <a:xfrm>
              <a:off x="414070" y="6271071"/>
              <a:ext cx="2641600" cy="254000"/>
            </a:xfrm>
            <a:prstGeom prst="rect">
              <a:avLst/>
            </a:prstGeom>
          </p:spPr>
        </p:pic>
      </p:grpSp>
    </p:spTree>
    <p:extLst>
      <p:ext uri="{BB962C8B-B14F-4D97-AF65-F5344CB8AC3E}">
        <p14:creationId xmlns:p14="http://schemas.microsoft.com/office/powerpoint/2010/main" val="31220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closing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557978" y="2962846"/>
            <a:ext cx="4028043" cy="892552"/>
          </a:xfrm>
          <a:prstGeom prst="rect">
            <a:avLst/>
          </a:prstGeom>
          <a:noFill/>
        </p:spPr>
        <p:txBody>
          <a:bodyPr wrap="square" rtlCol="0">
            <a:spAutoFit/>
          </a:bodyPr>
          <a:lstStyle/>
          <a:p>
            <a:pPr algn="ctr"/>
            <a:r>
              <a:rPr lang="en-US" sz="4800" dirty="0">
                <a:solidFill>
                  <a:schemeClr val="accent1"/>
                </a:solidFill>
              </a:rPr>
              <a:t>QUESTIONS</a:t>
            </a:r>
            <a:r>
              <a:rPr lang="en-US" sz="5200" dirty="0">
                <a:solidFill>
                  <a:schemeClr val="accent1"/>
                </a:solidFill>
              </a:rPr>
              <a:t>?</a:t>
            </a:r>
          </a:p>
        </p:txBody>
      </p:sp>
      <p:sp>
        <p:nvSpPr>
          <p:cNvPr id="21" name="Rectangle 20"/>
          <p:cNvSpPr>
            <a:spLocks noChangeAspect="1"/>
          </p:cNvSpPr>
          <p:nvPr userDrawn="1"/>
        </p:nvSpPr>
        <p:spPr>
          <a:xfrm>
            <a:off x="2557979" y="2514600"/>
            <a:ext cx="4028043" cy="1828800"/>
          </a:xfrm>
          <a:prstGeom prst="rect">
            <a:avLst/>
          </a:prstGeom>
          <a:noFill/>
          <a:ln w="57150" cmpd="sng">
            <a:solidFill>
              <a:srgbClr val="0F48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12" name="Rectangle 11"/>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CB76AF2-DE91-17B6-ED65-8046EAC67EF7}"/>
              </a:ext>
            </a:extLst>
          </p:cNvPr>
          <p:cNvGrpSpPr/>
          <p:nvPr userDrawn="1"/>
        </p:nvGrpSpPr>
        <p:grpSpPr>
          <a:xfrm>
            <a:off x="582284" y="6252808"/>
            <a:ext cx="7979432" cy="307777"/>
            <a:chOff x="414070" y="6252808"/>
            <a:chExt cx="7979432" cy="307777"/>
          </a:xfrm>
        </p:grpSpPr>
        <p:grpSp>
          <p:nvGrpSpPr>
            <p:cNvPr id="9" name="Group 8">
              <a:extLst>
                <a:ext uri="{FF2B5EF4-FFF2-40B4-BE49-F238E27FC236}">
                  <a16:creationId xmlns:a16="http://schemas.microsoft.com/office/drawing/2014/main" id="{4464097F-75B3-994F-4096-A16FD049F219}"/>
                </a:ext>
              </a:extLst>
            </p:cNvPr>
            <p:cNvGrpSpPr/>
            <p:nvPr userDrawn="1"/>
          </p:nvGrpSpPr>
          <p:grpSpPr>
            <a:xfrm>
              <a:off x="3368260" y="6252808"/>
              <a:ext cx="5025242" cy="307777"/>
              <a:chOff x="3376886" y="6261434"/>
              <a:chExt cx="5025242" cy="307777"/>
            </a:xfrm>
          </p:grpSpPr>
          <p:sp>
            <p:nvSpPr>
              <p:cNvPr id="11" name="TextBox 10">
                <a:extLst>
                  <a:ext uri="{FF2B5EF4-FFF2-40B4-BE49-F238E27FC236}">
                    <a16:creationId xmlns:a16="http://schemas.microsoft.com/office/drawing/2014/main" id="{CA2D7056-B587-4718-0EE3-A72A7F06EFB3}"/>
                  </a:ext>
                </a:extLst>
              </p:cNvPr>
              <p:cNvSpPr txBox="1"/>
              <p:nvPr userDrawn="1"/>
            </p:nvSpPr>
            <p:spPr>
              <a:xfrm>
                <a:off x="3569402" y="6261434"/>
                <a:ext cx="4832726" cy="307777"/>
              </a:xfrm>
              <a:prstGeom prst="rect">
                <a:avLst/>
              </a:prstGeom>
              <a:noFill/>
            </p:spPr>
            <p:txBody>
              <a:bodyPr wrap="square" rtlCol="0">
                <a:spAutoFit/>
              </a:bodyPr>
              <a:lstStyle/>
              <a:p>
                <a:pPr algn="l">
                  <a:spcBef>
                    <a:spcPts val="300"/>
                  </a:spcBef>
                </a:pPr>
                <a:r>
                  <a:rPr lang="en-US" sz="1400" b="0" i="0" dirty="0">
                    <a:solidFill>
                      <a:schemeClr val="accent1"/>
                    </a:solidFill>
                    <a:latin typeface="Calibri Light" panose="020F0302020204030204" pitchFamily="34" charset="0"/>
                    <a:cs typeface="Calibri Light" panose="020F0302020204030204" pitchFamily="34" charset="0"/>
                  </a:rPr>
                  <a:t>www.northcarolina.edu</a:t>
                </a:r>
                <a:r>
                  <a:rPr lang="en-US" sz="1400" dirty="0">
                    <a:solidFill>
                      <a:schemeClr val="accent1"/>
                    </a:solidFill>
                    <a:latin typeface="Calibri Light" panose="020F0302020204030204" pitchFamily="34" charset="0"/>
                    <a:cs typeface="Calibri Light" panose="020F0302020204030204" pitchFamily="34" charset="0"/>
                  </a:rPr>
                  <a:t>            @</a:t>
                </a:r>
                <a:r>
                  <a:rPr lang="en-US" sz="1400" b="0" i="0" dirty="0">
                    <a:solidFill>
                      <a:schemeClr val="accent1"/>
                    </a:solidFill>
                    <a:latin typeface="Calibri Light" panose="020F0302020204030204" pitchFamily="34" charset="0"/>
                    <a:cs typeface="Calibri Light" panose="020F0302020204030204" pitchFamily="34" charset="0"/>
                  </a:rPr>
                  <a:t>uncsystem</a:t>
                </a:r>
                <a:r>
                  <a:rPr lang="en-US" sz="1400" dirty="0">
                    <a:solidFill>
                      <a:schemeClr val="accent1"/>
                    </a:solidFill>
                    <a:latin typeface="Calibri Light" panose="020F0302020204030204" pitchFamily="34" charset="0"/>
                    <a:cs typeface="Calibri Light" panose="020F0302020204030204" pitchFamily="34" charset="0"/>
                  </a:rPr>
                  <a:t>            </a:t>
                </a:r>
                <a:r>
                  <a:rPr lang="en-US" sz="1400" b="0" i="0" dirty="0">
                    <a:solidFill>
                      <a:schemeClr val="accent1"/>
                    </a:solidFill>
                    <a:latin typeface="Calibri Light" panose="020F0302020204030204" pitchFamily="34" charset="0"/>
                    <a:cs typeface="Calibri Light" panose="020F0302020204030204" pitchFamily="34" charset="0"/>
                  </a:rPr>
                  <a:t>@UNC_System</a:t>
                </a:r>
              </a:p>
            </p:txBody>
          </p:sp>
          <p:grpSp>
            <p:nvGrpSpPr>
              <p:cNvPr id="13" name="Group 12">
                <a:extLst>
                  <a:ext uri="{FF2B5EF4-FFF2-40B4-BE49-F238E27FC236}">
                    <a16:creationId xmlns:a16="http://schemas.microsoft.com/office/drawing/2014/main" id="{72E694F1-9639-80CA-1B8D-F24C2F22D7FA}"/>
                  </a:ext>
                </a:extLst>
              </p:cNvPr>
              <p:cNvGrpSpPr/>
              <p:nvPr userDrawn="1"/>
            </p:nvGrpSpPr>
            <p:grpSpPr>
              <a:xfrm>
                <a:off x="5552183" y="6313965"/>
                <a:ext cx="207730" cy="211106"/>
                <a:chOff x="4015678" y="6432550"/>
                <a:chExt cx="207730" cy="211106"/>
              </a:xfrm>
            </p:grpSpPr>
            <p:pic>
              <p:nvPicPr>
                <p:cNvPr id="29" name="Picture 28">
                  <a:extLst>
                    <a:ext uri="{FF2B5EF4-FFF2-40B4-BE49-F238E27FC236}">
                      <a16:creationId xmlns:a16="http://schemas.microsoft.com/office/drawing/2014/main" id="{F01C91BE-433C-E02E-6028-07B329AAABBD}"/>
                    </a:ext>
                  </a:extLst>
                </p:cNvPr>
                <p:cNvPicPr>
                  <a:picLocks noChangeAspect="1"/>
                </p:cNvPicPr>
                <p:nvPr userDrawn="1"/>
              </p:nvPicPr>
              <p:blipFill>
                <a:blip r:embed="rId2">
                  <a:biLevel thresh="75000"/>
                </a:blip>
                <a:stretch>
                  <a:fillRect/>
                </a:stretch>
              </p:blipFill>
              <p:spPr>
                <a:xfrm>
                  <a:off x="4090380" y="6479276"/>
                  <a:ext cx="75438" cy="145288"/>
                </a:xfrm>
                <a:prstGeom prst="rect">
                  <a:avLst/>
                </a:prstGeom>
              </p:spPr>
            </p:pic>
            <p:sp>
              <p:nvSpPr>
                <p:cNvPr id="33" name="Rectangle 32">
                  <a:extLst>
                    <a:ext uri="{FF2B5EF4-FFF2-40B4-BE49-F238E27FC236}">
                      <a16:creationId xmlns:a16="http://schemas.microsoft.com/office/drawing/2014/main" id="{EC46B62D-A18C-3EF4-3BB1-44A14C85EED8}"/>
                    </a:ext>
                  </a:extLst>
                </p:cNvPr>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22" name="Group 21">
                <a:extLst>
                  <a:ext uri="{FF2B5EF4-FFF2-40B4-BE49-F238E27FC236}">
                    <a16:creationId xmlns:a16="http://schemas.microsoft.com/office/drawing/2014/main" id="{B8AFDF31-7405-1482-5BBF-507D25F9C004}"/>
                  </a:ext>
                </a:extLst>
              </p:cNvPr>
              <p:cNvGrpSpPr/>
              <p:nvPr userDrawn="1"/>
            </p:nvGrpSpPr>
            <p:grpSpPr>
              <a:xfrm>
                <a:off x="6941382" y="6313965"/>
                <a:ext cx="207730" cy="211106"/>
                <a:chOff x="5464079" y="6432550"/>
                <a:chExt cx="207730" cy="211106"/>
              </a:xfrm>
            </p:grpSpPr>
            <p:pic>
              <p:nvPicPr>
                <p:cNvPr id="27" name="Picture 26">
                  <a:extLst>
                    <a:ext uri="{FF2B5EF4-FFF2-40B4-BE49-F238E27FC236}">
                      <a16:creationId xmlns:a16="http://schemas.microsoft.com/office/drawing/2014/main" id="{E3821CC8-ECC3-634D-310F-B8F606BB6B6A}"/>
                    </a:ext>
                  </a:extLst>
                </p:cNvPr>
                <p:cNvPicPr>
                  <a:picLocks noChangeAspect="1"/>
                </p:cNvPicPr>
                <p:nvPr userDrawn="1"/>
              </p:nvPicPr>
              <p:blipFill>
                <a:blip r:embed="rId3">
                  <a:biLevel thresh="75000"/>
                </a:blip>
                <a:stretch>
                  <a:fillRect/>
                </a:stretch>
              </p:blipFill>
              <p:spPr>
                <a:xfrm>
                  <a:off x="5513262" y="6498328"/>
                  <a:ext cx="137160" cy="111252"/>
                </a:xfrm>
                <a:prstGeom prst="rect">
                  <a:avLst/>
                </a:prstGeom>
              </p:spPr>
            </p:pic>
            <p:sp>
              <p:nvSpPr>
                <p:cNvPr id="28" name="Rectangle 27">
                  <a:extLst>
                    <a:ext uri="{FF2B5EF4-FFF2-40B4-BE49-F238E27FC236}">
                      <a16:creationId xmlns:a16="http://schemas.microsoft.com/office/drawing/2014/main" id="{287574DE-E74F-C467-247B-5CC2F47F3ABE}"/>
                    </a:ext>
                  </a:extLst>
                </p:cNvPr>
                <p:cNvSpPr>
                  <a:spLocks noChangeAspect="1"/>
                </p:cNvSpPr>
                <p:nvPr userDrawn="1"/>
              </p:nvSpPr>
              <p:spPr>
                <a:xfrm>
                  <a:off x="546407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24" name="Group 23">
                <a:extLst>
                  <a:ext uri="{FF2B5EF4-FFF2-40B4-BE49-F238E27FC236}">
                    <a16:creationId xmlns:a16="http://schemas.microsoft.com/office/drawing/2014/main" id="{827FFF99-B7ED-A74C-F0FE-A4F11254E538}"/>
                  </a:ext>
                </a:extLst>
              </p:cNvPr>
              <p:cNvGrpSpPr/>
              <p:nvPr userDrawn="1"/>
            </p:nvGrpSpPr>
            <p:grpSpPr>
              <a:xfrm>
                <a:off x="3376886" y="6313965"/>
                <a:ext cx="207730" cy="211106"/>
                <a:chOff x="1471539" y="6432550"/>
                <a:chExt cx="207730" cy="211106"/>
              </a:xfrm>
            </p:grpSpPr>
            <p:pic>
              <p:nvPicPr>
                <p:cNvPr id="25" name="Picture 24">
                  <a:extLst>
                    <a:ext uri="{FF2B5EF4-FFF2-40B4-BE49-F238E27FC236}">
                      <a16:creationId xmlns:a16="http://schemas.microsoft.com/office/drawing/2014/main" id="{63F41F16-0DA3-FA4D-915A-22A79FC62DEB}"/>
                    </a:ext>
                  </a:extLst>
                </p:cNvPr>
                <p:cNvPicPr>
                  <a:picLocks noChangeAspect="1"/>
                </p:cNvPicPr>
                <p:nvPr userDrawn="1"/>
              </p:nvPicPr>
              <p:blipFill>
                <a:blip r:embed="rId4">
                  <a:biLevel thresh="75000"/>
                </a:blip>
                <a:stretch>
                  <a:fillRect/>
                </a:stretch>
              </p:blipFill>
              <p:spPr>
                <a:xfrm>
                  <a:off x="1524981" y="6459840"/>
                  <a:ext cx="128471" cy="169619"/>
                </a:xfrm>
                <a:prstGeom prst="rect">
                  <a:avLst/>
                </a:prstGeom>
              </p:spPr>
            </p:pic>
            <p:sp>
              <p:nvSpPr>
                <p:cNvPr id="26" name="Rectangle 25">
                  <a:extLst>
                    <a:ext uri="{FF2B5EF4-FFF2-40B4-BE49-F238E27FC236}">
                      <a16:creationId xmlns:a16="http://schemas.microsoft.com/office/drawing/2014/main" id="{01835872-30A0-530C-E023-23708F6AF2AD}"/>
                    </a:ext>
                  </a:extLst>
                </p:cNvPr>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pic>
          <p:nvPicPr>
            <p:cNvPr id="10" name="Picture 9">
              <a:extLst>
                <a:ext uri="{FF2B5EF4-FFF2-40B4-BE49-F238E27FC236}">
                  <a16:creationId xmlns:a16="http://schemas.microsoft.com/office/drawing/2014/main" id="{345EF509-140A-A50A-5F5B-DE5309BEB548}"/>
                </a:ext>
              </a:extLst>
            </p:cNvPr>
            <p:cNvPicPr>
              <a:picLocks noChangeAspect="1"/>
            </p:cNvPicPr>
            <p:nvPr userDrawn="1"/>
          </p:nvPicPr>
          <p:blipFill>
            <a:blip r:embed="rId5"/>
            <a:stretch>
              <a:fillRect/>
            </a:stretch>
          </p:blipFill>
          <p:spPr>
            <a:xfrm>
              <a:off x="414070" y="6271071"/>
              <a:ext cx="2641600" cy="254000"/>
            </a:xfrm>
            <a:prstGeom prst="rect">
              <a:avLst/>
            </a:prstGeom>
          </p:spPr>
        </p:pic>
      </p:grpSp>
    </p:spTree>
    <p:extLst>
      <p:ext uri="{BB962C8B-B14F-4D97-AF65-F5344CB8AC3E}">
        <p14:creationId xmlns:p14="http://schemas.microsoft.com/office/powerpoint/2010/main" val="323882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9"/>
          <a:stretch>
            <a:fillRect/>
          </a:stretch>
        </p:blipFill>
        <p:spPr>
          <a:xfrm>
            <a:off x="1496092" y="3134700"/>
            <a:ext cx="6151816" cy="588600"/>
          </a:xfrm>
          <a:prstGeom prst="rect">
            <a:avLst/>
          </a:prstGeom>
        </p:spPr>
      </p:pic>
      <p:sp>
        <p:nvSpPr>
          <p:cNvPr id="2" name="Slide Number Placeholder 1">
            <a:extLst>
              <a:ext uri="{FF2B5EF4-FFF2-40B4-BE49-F238E27FC236}">
                <a16:creationId xmlns:a16="http://schemas.microsoft.com/office/drawing/2014/main" id="{087BA0DF-32D7-0C47-B016-5F540182FE49}"/>
              </a:ext>
            </a:extLst>
          </p:cNvPr>
          <p:cNvSpPr>
            <a:spLocks noGrp="1"/>
          </p:cNvSpPr>
          <p:nvPr>
            <p:ph type="sldNum" sz="quarter" idx="4"/>
          </p:nvPr>
        </p:nvSpPr>
        <p:spPr>
          <a:xfrm>
            <a:off x="8229600" y="6309361"/>
            <a:ext cx="414959" cy="200770"/>
          </a:xfrm>
          <a:prstGeom prst="rect">
            <a:avLst/>
          </a:prstGeom>
        </p:spPr>
        <p:txBody>
          <a:bodyPr vert="horz" wrap="none" lIns="0" tIns="0" rIns="0" bIns="0" rtlCol="0" anchor="t" anchorCtr="0"/>
          <a:lstStyle>
            <a:lvl1pPr algn="r">
              <a:defRPr sz="1200">
                <a:solidFill>
                  <a:schemeClr val="accent1"/>
                </a:solidFill>
              </a:defRPr>
            </a:lvl1pPr>
          </a:lstStyle>
          <a:p>
            <a:fld id="{95FDE913-508A-8F41-B74F-DB06C609F153}" type="slidenum">
              <a:rPr lang="en-US" smtClean="0"/>
              <a:pPr/>
              <a:t>‹#›</a:t>
            </a:fld>
            <a:endParaRPr lang="en-US" dirty="0"/>
          </a:p>
        </p:txBody>
      </p:sp>
    </p:spTree>
    <p:extLst>
      <p:ext uri="{BB962C8B-B14F-4D97-AF65-F5344CB8AC3E}">
        <p14:creationId xmlns:p14="http://schemas.microsoft.com/office/powerpoint/2010/main" val="77881543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50" r:id="rId4"/>
    <p:sldLayoutId id="2147483652" r:id="rId5"/>
    <p:sldLayoutId id="2147483660" r:id="rId6"/>
    <p:sldLayoutId id="2147483665"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orthcarolina.edu/apps/policy/doc.php?type=pdf&amp;id=3424" TargetMode="External"/><Relationship Id="rId2" Type="http://schemas.openxmlformats.org/officeDocument/2006/relationships/hyperlink" Target="https://www.northcarolina.edu/apps/policy/doc.php?type=pdf&amp;id=18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northcarolina.edu/apps/policy/doc.php?type=pdf&amp;id=185" TargetMode="External"/><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northcarolina.edu/apps/policy/doc.php?type=pdf&amp;id=186" TargetMode="Externa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cap="small" dirty="0">
                <a:solidFill>
                  <a:schemeClr val="accent1"/>
                </a:solidFill>
                <a:latin typeface="+mn-lt"/>
              </a:rPr>
              <a:t>Conducting Post-Tenure Review at </a:t>
            </a:r>
            <a:br>
              <a:rPr lang="en-US" sz="3600" b="1" cap="small" dirty="0">
                <a:solidFill>
                  <a:schemeClr val="accent1"/>
                </a:solidFill>
                <a:latin typeface="+mn-lt"/>
              </a:rPr>
            </a:br>
            <a:r>
              <a:rPr lang="en-US" sz="3600" b="1" cap="small" dirty="0">
                <a:solidFill>
                  <a:schemeClr val="accent1"/>
                </a:solidFill>
                <a:latin typeface="+mn-lt"/>
              </a:rPr>
              <a:t>UNC Institutions </a:t>
            </a:r>
            <a:endParaRPr lang="en-US" sz="3200" b="1" dirty="0">
              <a:solidFill>
                <a:schemeClr val="accent1"/>
              </a:solidFill>
            </a:endParaRPr>
          </a:p>
        </p:txBody>
      </p:sp>
      <p:sp>
        <p:nvSpPr>
          <p:cNvPr id="3" name="Subtitle 2"/>
          <p:cNvSpPr>
            <a:spLocks noGrp="1"/>
          </p:cNvSpPr>
          <p:nvPr>
            <p:ph type="subTitle" idx="1"/>
          </p:nvPr>
        </p:nvSpPr>
        <p:spPr>
          <a:xfrm>
            <a:off x="1371600" y="4732847"/>
            <a:ext cx="6400800" cy="573755"/>
          </a:xfrm>
        </p:spPr>
        <p:txBody>
          <a:bodyPr>
            <a:normAutofit/>
          </a:bodyPr>
          <a:lstStyle/>
          <a:p>
            <a:r>
              <a:rPr lang="en-US" sz="2000" i="1" dirty="0"/>
              <a:t>Training Valid/Updated as of: </a:t>
            </a:r>
            <a:r>
              <a:rPr lang="en-US" sz="2000" i="1" dirty="0">
                <a:solidFill>
                  <a:srgbClr val="C00000"/>
                </a:solidFill>
              </a:rPr>
              <a:t>May 2024</a:t>
            </a:r>
          </a:p>
        </p:txBody>
      </p:sp>
      <p:sp>
        <p:nvSpPr>
          <p:cNvPr id="7" name="Slide Number Placeholder 6">
            <a:extLst>
              <a:ext uri="{FF2B5EF4-FFF2-40B4-BE49-F238E27FC236}">
                <a16:creationId xmlns:a16="http://schemas.microsoft.com/office/drawing/2014/main" id="{05426983-D3CB-1446-9B4C-EC3C2F9A12EC}"/>
              </a:ext>
            </a:extLst>
          </p:cNvPr>
          <p:cNvSpPr>
            <a:spLocks noGrp="1"/>
          </p:cNvSpPr>
          <p:nvPr>
            <p:ph type="sldNum" sz="quarter" idx="10"/>
          </p:nvPr>
        </p:nvSpPr>
        <p:spPr/>
        <p:txBody>
          <a:bodyPr/>
          <a:lstStyle/>
          <a:p>
            <a:fld id="{95FDE913-508A-8F41-B74F-DB06C609F153}" type="slidenum">
              <a:rPr lang="en-US" smtClean="0"/>
              <a:t>1</a:t>
            </a:fld>
            <a:endParaRPr lang="en-US" dirty="0"/>
          </a:p>
        </p:txBody>
      </p:sp>
    </p:spTree>
    <p:extLst>
      <p:ext uri="{BB962C8B-B14F-4D97-AF65-F5344CB8AC3E}">
        <p14:creationId xmlns:p14="http://schemas.microsoft.com/office/powerpoint/2010/main" val="240449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12856-C5F9-C895-FED0-32DC26A8E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D01ED-3FBB-EB7B-57ED-38E9D416B63C}"/>
              </a:ext>
            </a:extLst>
          </p:cNvPr>
          <p:cNvSpPr>
            <a:spLocks noGrp="1"/>
          </p:cNvSpPr>
          <p:nvPr>
            <p:ph type="title"/>
          </p:nvPr>
        </p:nvSpPr>
        <p:spPr>
          <a:xfrm>
            <a:off x="108284" y="91441"/>
            <a:ext cx="8915400" cy="743415"/>
          </a:xfrm>
        </p:spPr>
        <p:txBody>
          <a:bodyPr>
            <a:normAutofit/>
          </a:bodyPr>
          <a:lstStyle/>
          <a:p>
            <a:r>
              <a:rPr lang="en-US" dirty="0"/>
              <a:t>PTR Processes – PT Evaluation Committee</a:t>
            </a:r>
          </a:p>
        </p:txBody>
      </p:sp>
      <p:sp>
        <p:nvSpPr>
          <p:cNvPr id="3" name="Content Placeholder 2">
            <a:extLst>
              <a:ext uri="{FF2B5EF4-FFF2-40B4-BE49-F238E27FC236}">
                <a16:creationId xmlns:a16="http://schemas.microsoft.com/office/drawing/2014/main" id="{AE9D551F-9EB7-0380-C766-64EEF637576D}"/>
              </a:ext>
            </a:extLst>
          </p:cNvPr>
          <p:cNvSpPr>
            <a:spLocks noGrp="1"/>
          </p:cNvSpPr>
          <p:nvPr>
            <p:ph idx="1"/>
          </p:nvPr>
        </p:nvSpPr>
        <p:spPr>
          <a:xfrm>
            <a:off x="288758" y="914132"/>
            <a:ext cx="8590547" cy="5315953"/>
          </a:xfrm>
        </p:spPr>
        <p:txBody>
          <a:bodyPr/>
          <a:lstStyle/>
          <a:p>
            <a:pPr>
              <a:spcBef>
                <a:spcPts val="600"/>
              </a:spcBef>
              <a:spcAft>
                <a:spcPts val="600"/>
              </a:spcAft>
            </a:pPr>
            <a:r>
              <a:rPr lang="en-US" dirty="0"/>
              <a:t>Selection/Formation</a:t>
            </a:r>
          </a:p>
          <a:p>
            <a:pPr lvl="1">
              <a:spcBef>
                <a:spcPts val="500"/>
              </a:spcBef>
              <a:spcAft>
                <a:spcPts val="500"/>
              </a:spcAft>
            </a:pPr>
            <a:r>
              <a:rPr lang="en-US" dirty="0"/>
              <a:t>Should be guided/informed by institutional policies, but…</a:t>
            </a:r>
          </a:p>
          <a:p>
            <a:pPr lvl="1">
              <a:spcBef>
                <a:spcPts val="500"/>
              </a:spcBef>
              <a:spcAft>
                <a:spcPts val="500"/>
              </a:spcAft>
            </a:pPr>
            <a:r>
              <a:rPr lang="en-US" dirty="0"/>
              <a:t>Include a process agreed upon by the tenured faculty of the faculty member’s academic unit</a:t>
            </a:r>
          </a:p>
          <a:p>
            <a:pPr lvl="1">
              <a:spcBef>
                <a:spcPts val="500"/>
              </a:spcBef>
              <a:spcAft>
                <a:spcPts val="500"/>
              </a:spcAft>
            </a:pPr>
            <a:r>
              <a:rPr lang="en-US" dirty="0"/>
              <a:t>Faculty member under review cannot select members of their evaluation committee</a:t>
            </a:r>
          </a:p>
          <a:p>
            <a:pPr>
              <a:spcBef>
                <a:spcPts val="500"/>
              </a:spcBef>
              <a:spcAft>
                <a:spcPts val="500"/>
              </a:spcAft>
            </a:pPr>
            <a:r>
              <a:rPr lang="en-US" dirty="0"/>
              <a:t>Composition</a:t>
            </a:r>
          </a:p>
          <a:p>
            <a:pPr lvl="1">
              <a:spcBef>
                <a:spcPts val="500"/>
              </a:spcBef>
              <a:spcAft>
                <a:spcPts val="500"/>
              </a:spcAft>
            </a:pPr>
            <a:r>
              <a:rPr lang="en-US" dirty="0"/>
              <a:t>No less than 3 tenured faculty members from the department/unit</a:t>
            </a:r>
          </a:p>
          <a:p>
            <a:pPr lvl="1">
              <a:spcBef>
                <a:spcPts val="500"/>
              </a:spcBef>
              <a:spcAft>
                <a:spcPts val="500"/>
              </a:spcAft>
            </a:pPr>
            <a:r>
              <a:rPr lang="en-US" dirty="0"/>
              <a:t>If not enough available, and/or no other expert in the field of activity of faculty member under review:</a:t>
            </a:r>
          </a:p>
          <a:p>
            <a:pPr lvl="2">
              <a:spcBef>
                <a:spcPts val="500"/>
              </a:spcBef>
              <a:spcAft>
                <a:spcPts val="500"/>
              </a:spcAft>
            </a:pPr>
            <a:r>
              <a:rPr lang="en-US" i="1" dirty="0">
                <a:solidFill>
                  <a:srgbClr val="C00000"/>
                </a:solidFill>
              </a:rPr>
              <a:t>Institutions should establish a process for requesting external faculty experts in the same field</a:t>
            </a:r>
          </a:p>
          <a:p>
            <a:pPr lvl="2">
              <a:spcBef>
                <a:spcPts val="500"/>
              </a:spcBef>
              <a:spcAft>
                <a:spcPts val="500"/>
              </a:spcAft>
            </a:pPr>
            <a:r>
              <a:rPr lang="en-US" dirty="0"/>
              <a:t>Faculty experts within the UNC System preferred, but if none available can be from other institutions</a:t>
            </a:r>
          </a:p>
          <a:p>
            <a:pPr>
              <a:spcBef>
                <a:spcPts val="600"/>
              </a:spcBef>
              <a:spcAft>
                <a:spcPts val="600"/>
              </a:spcAft>
            </a:pPr>
            <a:endParaRPr lang="en-US" sz="1600" dirty="0"/>
          </a:p>
        </p:txBody>
      </p:sp>
      <p:sp>
        <p:nvSpPr>
          <p:cNvPr id="4" name="Slide Number Placeholder 3">
            <a:extLst>
              <a:ext uri="{FF2B5EF4-FFF2-40B4-BE49-F238E27FC236}">
                <a16:creationId xmlns:a16="http://schemas.microsoft.com/office/drawing/2014/main" id="{A271496D-5211-0280-A97D-3EF80B106ADC}"/>
              </a:ext>
            </a:extLst>
          </p:cNvPr>
          <p:cNvSpPr>
            <a:spLocks noGrp="1"/>
          </p:cNvSpPr>
          <p:nvPr>
            <p:ph type="sldNum" sz="quarter" idx="10"/>
          </p:nvPr>
        </p:nvSpPr>
        <p:spPr/>
        <p:txBody>
          <a:bodyPr/>
          <a:lstStyle/>
          <a:p>
            <a:fld id="{95FDE913-508A-8F41-B74F-DB06C609F153}" type="slidenum">
              <a:rPr lang="en-US" smtClean="0"/>
              <a:t>10</a:t>
            </a:fld>
            <a:endParaRPr lang="en-US" dirty="0"/>
          </a:p>
        </p:txBody>
      </p:sp>
    </p:spTree>
    <p:extLst>
      <p:ext uri="{BB962C8B-B14F-4D97-AF65-F5344CB8AC3E}">
        <p14:creationId xmlns:p14="http://schemas.microsoft.com/office/powerpoint/2010/main" val="239117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5E72-16C6-EFF1-A55F-E8D077C53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45EC3-643A-4172-67E9-58D0670872F8}"/>
              </a:ext>
            </a:extLst>
          </p:cNvPr>
          <p:cNvSpPr>
            <a:spLocks noGrp="1"/>
          </p:cNvSpPr>
          <p:nvPr>
            <p:ph type="title"/>
          </p:nvPr>
        </p:nvSpPr>
        <p:spPr>
          <a:xfrm>
            <a:off x="108284" y="91441"/>
            <a:ext cx="8915400" cy="743415"/>
          </a:xfrm>
        </p:spPr>
        <p:txBody>
          <a:bodyPr>
            <a:normAutofit fontScale="90000"/>
          </a:bodyPr>
          <a:lstStyle/>
          <a:p>
            <a:r>
              <a:rPr lang="en-US" dirty="0"/>
              <a:t>PTR Processes – PT Evaluation Committee Outcomes</a:t>
            </a:r>
          </a:p>
        </p:txBody>
      </p:sp>
      <p:sp>
        <p:nvSpPr>
          <p:cNvPr id="3" name="Content Placeholder 2">
            <a:extLst>
              <a:ext uri="{FF2B5EF4-FFF2-40B4-BE49-F238E27FC236}">
                <a16:creationId xmlns:a16="http://schemas.microsoft.com/office/drawing/2014/main" id="{7E197A80-53A8-B10D-56FA-4955992D3E0E}"/>
              </a:ext>
            </a:extLst>
          </p:cNvPr>
          <p:cNvSpPr>
            <a:spLocks noGrp="1"/>
          </p:cNvSpPr>
          <p:nvPr>
            <p:ph idx="1"/>
          </p:nvPr>
        </p:nvSpPr>
        <p:spPr>
          <a:xfrm>
            <a:off x="288758" y="914132"/>
            <a:ext cx="8590547" cy="5315953"/>
          </a:xfrm>
        </p:spPr>
        <p:txBody>
          <a:bodyPr/>
          <a:lstStyle/>
          <a:p>
            <a:pPr>
              <a:spcBef>
                <a:spcPts val="600"/>
              </a:spcBef>
              <a:spcAft>
                <a:spcPts val="600"/>
              </a:spcAft>
            </a:pPr>
            <a:r>
              <a:rPr lang="en-US" dirty="0"/>
              <a:t>Evaluation Committee will provide a brief, written assessment</a:t>
            </a:r>
            <a:endParaRPr lang="en-US" sz="1600" dirty="0"/>
          </a:p>
          <a:p>
            <a:pPr lvl="1">
              <a:spcBef>
                <a:spcPts val="600"/>
              </a:spcBef>
              <a:spcAft>
                <a:spcPts val="600"/>
              </a:spcAft>
            </a:pPr>
            <a:r>
              <a:rPr lang="en-US" dirty="0"/>
              <a:t>In accordance with faculty member’s long-term work plan and allocation of duties, and…</a:t>
            </a:r>
            <a:endParaRPr lang="en-US" sz="1600" dirty="0"/>
          </a:p>
          <a:p>
            <a:pPr lvl="1">
              <a:spcBef>
                <a:spcPts val="600"/>
              </a:spcBef>
              <a:spcAft>
                <a:spcPts val="600"/>
              </a:spcAft>
            </a:pPr>
            <a:r>
              <a:rPr lang="en-US" dirty="0"/>
              <a:t>Based upon an assessment of faculty member in each relevant category of teaching, research/creative activity, and service</a:t>
            </a:r>
            <a:endParaRPr lang="en-US" sz="1600" dirty="0"/>
          </a:p>
          <a:p>
            <a:pPr>
              <a:spcBef>
                <a:spcPts val="600"/>
              </a:spcBef>
              <a:spcAft>
                <a:spcPts val="600"/>
              </a:spcAft>
            </a:pPr>
            <a:endParaRPr lang="en-US" sz="1000" dirty="0"/>
          </a:p>
          <a:p>
            <a:pPr>
              <a:spcBef>
                <a:spcPts val="600"/>
              </a:spcBef>
              <a:spcAft>
                <a:spcPts val="600"/>
              </a:spcAft>
            </a:pPr>
            <a:r>
              <a:rPr lang="en-US" dirty="0"/>
              <a:t>The committee shall provide an overall ranking of Exceeds Expectations, Meets Expectations, or Does Not Meet Expectations</a:t>
            </a:r>
            <a:endParaRPr lang="en-US" sz="1800" dirty="0"/>
          </a:p>
          <a:p>
            <a:pPr lvl="1">
              <a:spcBef>
                <a:spcPts val="600"/>
              </a:spcBef>
              <a:spcAft>
                <a:spcPts val="600"/>
              </a:spcAft>
            </a:pPr>
            <a:r>
              <a:rPr lang="en-US" dirty="0"/>
              <a:t>Exceeds Expectations shall include statements and descriptions of specific primary responsibilities and how the faculty member </a:t>
            </a:r>
            <a:r>
              <a:rPr lang="en-US" u="sng" dirty="0"/>
              <a:t>exceeded assigned duties and established goals</a:t>
            </a:r>
            <a:endParaRPr lang="en-US" sz="1600" u="sng" dirty="0"/>
          </a:p>
          <a:p>
            <a:pPr lvl="1">
              <a:spcBef>
                <a:spcPts val="600"/>
              </a:spcBef>
              <a:spcAft>
                <a:spcPts val="600"/>
              </a:spcAft>
            </a:pPr>
            <a:r>
              <a:rPr lang="en-US" dirty="0"/>
              <a:t>Does Not Meet Expectations shall include statements and descriptions of </a:t>
            </a:r>
            <a:r>
              <a:rPr lang="en-US" u="sng" dirty="0"/>
              <a:t>specific shortcomings as related to assigned duties and established goals</a:t>
            </a:r>
          </a:p>
          <a:p>
            <a:pPr>
              <a:spcBef>
                <a:spcPts val="0"/>
              </a:spcBef>
            </a:pPr>
            <a:endParaRPr lang="en-US" dirty="0"/>
          </a:p>
          <a:p>
            <a:pPr lvl="1">
              <a:spcBef>
                <a:spcPts val="0"/>
              </a:spcBef>
            </a:pPr>
            <a:endParaRPr lang="en-US" dirty="0">
              <a:solidFill>
                <a:schemeClr val="bg1">
                  <a:lumMod val="10000"/>
                </a:schemeClr>
              </a:solidFill>
            </a:endParaRPr>
          </a:p>
        </p:txBody>
      </p:sp>
      <p:sp>
        <p:nvSpPr>
          <p:cNvPr id="4" name="Slide Number Placeholder 3">
            <a:extLst>
              <a:ext uri="{FF2B5EF4-FFF2-40B4-BE49-F238E27FC236}">
                <a16:creationId xmlns:a16="http://schemas.microsoft.com/office/drawing/2014/main" id="{1635FFFE-CAAF-A4E3-D3D6-D055BD133F49}"/>
              </a:ext>
            </a:extLst>
          </p:cNvPr>
          <p:cNvSpPr>
            <a:spLocks noGrp="1"/>
          </p:cNvSpPr>
          <p:nvPr>
            <p:ph type="sldNum" sz="quarter" idx="10"/>
          </p:nvPr>
        </p:nvSpPr>
        <p:spPr/>
        <p:txBody>
          <a:bodyPr/>
          <a:lstStyle/>
          <a:p>
            <a:fld id="{95FDE913-508A-8F41-B74F-DB06C609F153}" type="slidenum">
              <a:rPr lang="en-US" smtClean="0"/>
              <a:t>11</a:t>
            </a:fld>
            <a:endParaRPr lang="en-US" dirty="0"/>
          </a:p>
        </p:txBody>
      </p:sp>
    </p:spTree>
    <p:extLst>
      <p:ext uri="{BB962C8B-B14F-4D97-AF65-F5344CB8AC3E}">
        <p14:creationId xmlns:p14="http://schemas.microsoft.com/office/powerpoint/2010/main" val="89127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C0B39-D2A8-F8A5-ED7D-6D7EEB79C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81DD3-CECB-E294-C4BF-B2622E07CAAD}"/>
              </a:ext>
            </a:extLst>
          </p:cNvPr>
          <p:cNvSpPr>
            <a:spLocks noGrp="1"/>
          </p:cNvSpPr>
          <p:nvPr>
            <p:ph type="title"/>
          </p:nvPr>
        </p:nvSpPr>
        <p:spPr>
          <a:xfrm>
            <a:off x="108284" y="91441"/>
            <a:ext cx="8915400" cy="743415"/>
          </a:xfrm>
        </p:spPr>
        <p:txBody>
          <a:bodyPr>
            <a:normAutofit/>
          </a:bodyPr>
          <a:lstStyle/>
          <a:p>
            <a:r>
              <a:rPr lang="en-US" dirty="0"/>
              <a:t>PTR Processes – </a:t>
            </a:r>
            <a:r>
              <a:rPr lang="en-US" sz="3600" dirty="0"/>
              <a:t>Administrative</a:t>
            </a:r>
            <a:r>
              <a:rPr lang="en-US" dirty="0"/>
              <a:t> Evaluations</a:t>
            </a:r>
          </a:p>
        </p:txBody>
      </p:sp>
      <p:sp>
        <p:nvSpPr>
          <p:cNvPr id="3" name="Content Placeholder 2">
            <a:extLst>
              <a:ext uri="{FF2B5EF4-FFF2-40B4-BE49-F238E27FC236}">
                <a16:creationId xmlns:a16="http://schemas.microsoft.com/office/drawing/2014/main" id="{2FA4C4C0-9BF8-DB81-0ACE-1467339E5DAF}"/>
              </a:ext>
            </a:extLst>
          </p:cNvPr>
          <p:cNvSpPr>
            <a:spLocks noGrp="1"/>
          </p:cNvSpPr>
          <p:nvPr>
            <p:ph idx="1"/>
          </p:nvPr>
        </p:nvSpPr>
        <p:spPr>
          <a:xfrm>
            <a:off x="312821" y="771023"/>
            <a:ext cx="8683083" cy="5315953"/>
          </a:xfrm>
        </p:spPr>
        <p:txBody>
          <a:bodyPr/>
          <a:lstStyle/>
          <a:p>
            <a:pPr>
              <a:spcBef>
                <a:spcPts val="300"/>
              </a:spcBef>
              <a:spcAft>
                <a:spcPts val="300"/>
              </a:spcAft>
            </a:pPr>
            <a:r>
              <a:rPr lang="en-US" dirty="0"/>
              <a:t>Department chair/academic unit head</a:t>
            </a:r>
          </a:p>
          <a:p>
            <a:pPr lvl="1">
              <a:spcBef>
                <a:spcPts val="300"/>
              </a:spcBef>
              <a:spcAft>
                <a:spcPts val="300"/>
              </a:spcAft>
            </a:pPr>
            <a:r>
              <a:rPr lang="en-US" dirty="0"/>
              <a:t>Provides a separate, written evaluation </a:t>
            </a:r>
          </a:p>
          <a:p>
            <a:pPr lvl="1">
              <a:spcBef>
                <a:spcPts val="300"/>
              </a:spcBef>
              <a:spcAft>
                <a:spcPts val="300"/>
              </a:spcAft>
            </a:pPr>
            <a:r>
              <a:rPr lang="en-US" b="1" i="1" dirty="0">
                <a:solidFill>
                  <a:srgbClr val="C00000"/>
                </a:solidFill>
              </a:rPr>
              <a:t>Explicitly state points of concurrence or points of variation from the post-tenure evaluation committee </a:t>
            </a:r>
            <a:endParaRPr lang="en-US" dirty="0">
              <a:solidFill>
                <a:srgbClr val="C00000"/>
              </a:solidFill>
            </a:endParaRPr>
          </a:p>
          <a:p>
            <a:pPr lvl="1">
              <a:spcBef>
                <a:spcPts val="300"/>
              </a:spcBef>
              <a:spcAft>
                <a:spcPts val="300"/>
              </a:spcAft>
            </a:pPr>
            <a:r>
              <a:rPr lang="en-US" dirty="0"/>
              <a:t>Recommendation for performance recognition (Exceeds Expectations) or for a faculty success plan (for Does Not Meet Expectations) </a:t>
            </a:r>
            <a:r>
              <a:rPr lang="en-US" u="sng" dirty="0"/>
              <a:t>must include specific rationale and explanations</a:t>
            </a:r>
          </a:p>
          <a:p>
            <a:pPr lvl="1">
              <a:spcBef>
                <a:spcPts val="300"/>
              </a:spcBef>
              <a:spcAft>
                <a:spcPts val="300"/>
              </a:spcAft>
            </a:pPr>
            <a:endParaRPr lang="en-US" sz="1050" dirty="0"/>
          </a:p>
          <a:p>
            <a:pPr>
              <a:spcBef>
                <a:spcPts val="300"/>
              </a:spcBef>
              <a:spcAft>
                <a:spcPts val="300"/>
              </a:spcAft>
            </a:pPr>
            <a:r>
              <a:rPr lang="en-US" dirty="0"/>
              <a:t>Faculty Member shall have at least 14 calendar days to review Evaluation Committee and dept chair/academic unit head evaluations</a:t>
            </a:r>
          </a:p>
          <a:p>
            <a:pPr lvl="1">
              <a:spcBef>
                <a:spcPts val="300"/>
              </a:spcBef>
              <a:spcAft>
                <a:spcPts val="300"/>
              </a:spcAft>
            </a:pPr>
            <a:r>
              <a:rPr lang="en-US" dirty="0"/>
              <a:t>If any disagreement with evaluations, </a:t>
            </a:r>
            <a:r>
              <a:rPr lang="en-US" i="1" dirty="0">
                <a:solidFill>
                  <a:srgbClr val="C00000"/>
                </a:solidFill>
              </a:rPr>
              <a:t>faculty member may provide a written response to the dept chair/academic unit head, with specific evidence, in support of a different assessment</a:t>
            </a:r>
          </a:p>
          <a:p>
            <a:pPr lvl="1">
              <a:spcBef>
                <a:spcPts val="300"/>
              </a:spcBef>
              <a:spcAft>
                <a:spcPts val="300"/>
              </a:spcAft>
            </a:pPr>
            <a:r>
              <a:rPr lang="en-US" dirty="0"/>
              <a:t>The response will become part of the permanent review record, and available to the dean for the final assessment</a:t>
            </a:r>
          </a:p>
          <a:p>
            <a:pPr>
              <a:spcBef>
                <a:spcPts val="0"/>
              </a:spcBef>
            </a:pPr>
            <a:endParaRPr lang="en-US" dirty="0"/>
          </a:p>
          <a:p>
            <a:pPr lvl="1">
              <a:spcBef>
                <a:spcPts val="0"/>
              </a:spcBef>
            </a:pPr>
            <a:endParaRPr lang="en-US" dirty="0">
              <a:solidFill>
                <a:schemeClr val="bg1">
                  <a:lumMod val="10000"/>
                </a:schemeClr>
              </a:solidFill>
            </a:endParaRPr>
          </a:p>
        </p:txBody>
      </p:sp>
      <p:sp>
        <p:nvSpPr>
          <p:cNvPr id="4" name="Slide Number Placeholder 3">
            <a:extLst>
              <a:ext uri="{FF2B5EF4-FFF2-40B4-BE49-F238E27FC236}">
                <a16:creationId xmlns:a16="http://schemas.microsoft.com/office/drawing/2014/main" id="{A194C371-C31B-B9F9-F056-C62835985083}"/>
              </a:ext>
            </a:extLst>
          </p:cNvPr>
          <p:cNvSpPr>
            <a:spLocks noGrp="1"/>
          </p:cNvSpPr>
          <p:nvPr>
            <p:ph type="sldNum" sz="quarter" idx="10"/>
          </p:nvPr>
        </p:nvSpPr>
        <p:spPr/>
        <p:txBody>
          <a:bodyPr/>
          <a:lstStyle/>
          <a:p>
            <a:fld id="{95FDE913-508A-8F41-B74F-DB06C609F153}" type="slidenum">
              <a:rPr lang="en-US" smtClean="0"/>
              <a:t>12</a:t>
            </a:fld>
            <a:endParaRPr lang="en-US" dirty="0"/>
          </a:p>
        </p:txBody>
      </p:sp>
    </p:spTree>
    <p:extLst>
      <p:ext uri="{BB962C8B-B14F-4D97-AF65-F5344CB8AC3E}">
        <p14:creationId xmlns:p14="http://schemas.microsoft.com/office/powerpoint/2010/main" val="51734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E3358-F994-DB6F-07F4-F26E275F9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9E69D-CCFA-57EE-B1D9-6F82B6FDE133}"/>
              </a:ext>
            </a:extLst>
          </p:cNvPr>
          <p:cNvSpPr>
            <a:spLocks noGrp="1"/>
          </p:cNvSpPr>
          <p:nvPr>
            <p:ph type="title"/>
          </p:nvPr>
        </p:nvSpPr>
        <p:spPr>
          <a:xfrm>
            <a:off x="108284" y="91441"/>
            <a:ext cx="8915400" cy="743415"/>
          </a:xfrm>
        </p:spPr>
        <p:txBody>
          <a:bodyPr>
            <a:normAutofit/>
          </a:bodyPr>
          <a:lstStyle/>
          <a:p>
            <a:r>
              <a:rPr lang="en-US" sz="3600" dirty="0"/>
              <a:t>PTR Processes – Dean’s Evaluation</a:t>
            </a:r>
          </a:p>
        </p:txBody>
      </p:sp>
      <p:sp>
        <p:nvSpPr>
          <p:cNvPr id="3" name="Content Placeholder 2">
            <a:extLst>
              <a:ext uri="{FF2B5EF4-FFF2-40B4-BE49-F238E27FC236}">
                <a16:creationId xmlns:a16="http://schemas.microsoft.com/office/drawing/2014/main" id="{00269104-637B-3A3F-6FAE-51FDC0BEA611}"/>
              </a:ext>
            </a:extLst>
          </p:cNvPr>
          <p:cNvSpPr>
            <a:spLocks noGrp="1"/>
          </p:cNvSpPr>
          <p:nvPr>
            <p:ph idx="1"/>
          </p:nvPr>
        </p:nvSpPr>
        <p:spPr>
          <a:xfrm>
            <a:off x="276727" y="817885"/>
            <a:ext cx="8915399" cy="5474636"/>
          </a:xfrm>
        </p:spPr>
        <p:txBody>
          <a:bodyPr/>
          <a:lstStyle/>
          <a:p>
            <a:pPr>
              <a:spcBef>
                <a:spcPts val="500"/>
              </a:spcBef>
              <a:spcAft>
                <a:spcPts val="500"/>
              </a:spcAft>
            </a:pPr>
            <a:r>
              <a:rPr lang="en-US" dirty="0"/>
              <a:t>Dean shall provide a written evaluation/review and assessment category based on:</a:t>
            </a:r>
          </a:p>
          <a:p>
            <a:pPr lvl="1">
              <a:spcBef>
                <a:spcPts val="300"/>
              </a:spcBef>
              <a:spcAft>
                <a:spcPts val="300"/>
              </a:spcAft>
            </a:pPr>
            <a:r>
              <a:rPr lang="en-US" dirty="0"/>
              <a:t>Faculty member’s materials and self-evaluation</a:t>
            </a:r>
          </a:p>
          <a:p>
            <a:pPr lvl="1">
              <a:spcBef>
                <a:spcPts val="300"/>
              </a:spcBef>
              <a:spcAft>
                <a:spcPts val="300"/>
              </a:spcAft>
            </a:pPr>
            <a:r>
              <a:rPr lang="en-US" dirty="0"/>
              <a:t>Post-tenure Evaluation Committee review report</a:t>
            </a:r>
          </a:p>
          <a:p>
            <a:pPr lvl="1">
              <a:spcBef>
                <a:spcPts val="300"/>
              </a:spcBef>
              <a:spcAft>
                <a:spcPts val="300"/>
              </a:spcAft>
            </a:pPr>
            <a:r>
              <a:rPr lang="en-US" dirty="0"/>
              <a:t>Department chair/academic unit head evaluation</a:t>
            </a:r>
          </a:p>
          <a:p>
            <a:pPr lvl="1">
              <a:spcBef>
                <a:spcPts val="300"/>
              </a:spcBef>
              <a:spcAft>
                <a:spcPts val="300"/>
              </a:spcAft>
            </a:pPr>
            <a:r>
              <a:rPr lang="en-US" dirty="0"/>
              <a:t>If applicable, written response from faculty member</a:t>
            </a:r>
            <a:endParaRPr lang="en-US" sz="1600" dirty="0"/>
          </a:p>
          <a:p>
            <a:pPr>
              <a:spcBef>
                <a:spcPts val="500"/>
              </a:spcBef>
              <a:spcAft>
                <a:spcPts val="500"/>
              </a:spcAft>
            </a:pPr>
            <a:r>
              <a:rPr lang="en-US" dirty="0"/>
              <a:t>Overall rating of Exceeds Expectations completes the process</a:t>
            </a:r>
          </a:p>
          <a:p>
            <a:pPr lvl="1">
              <a:spcBef>
                <a:spcPts val="300"/>
              </a:spcBef>
              <a:spcAft>
                <a:spcPts val="300"/>
              </a:spcAft>
            </a:pPr>
            <a:r>
              <a:rPr lang="en-US" dirty="0"/>
              <a:t>Institutions shall create processes to forward recommendations for those Exceeding Expectations to the CAO for recognition/rewards</a:t>
            </a:r>
          </a:p>
          <a:p>
            <a:pPr lvl="1">
              <a:spcBef>
                <a:spcPts val="300"/>
              </a:spcBef>
              <a:spcAft>
                <a:spcPts val="300"/>
              </a:spcAft>
            </a:pPr>
            <a:r>
              <a:rPr lang="en-US" dirty="0"/>
              <a:t>Institutional policies shall indicate how the names are advanced, types of recognition and/or reward are available and how they will be bestowed</a:t>
            </a:r>
            <a:endParaRPr lang="en-US" sz="1600" dirty="0"/>
          </a:p>
          <a:p>
            <a:pPr>
              <a:spcBef>
                <a:spcPts val="500"/>
              </a:spcBef>
              <a:spcAft>
                <a:spcPts val="500"/>
              </a:spcAft>
            </a:pPr>
            <a:r>
              <a:rPr lang="en-US" dirty="0">
                <a:solidFill>
                  <a:schemeClr val="bg1">
                    <a:lumMod val="10000"/>
                  </a:schemeClr>
                </a:solidFill>
              </a:rPr>
              <a:t>Overall rating of Meets Expectations completes the process</a:t>
            </a:r>
          </a:p>
          <a:p>
            <a:pPr>
              <a:spcBef>
                <a:spcPts val="500"/>
              </a:spcBef>
              <a:spcAft>
                <a:spcPts val="500"/>
              </a:spcAft>
            </a:pPr>
            <a:r>
              <a:rPr lang="en-US" dirty="0"/>
              <a:t>Overall rating of Does Not Meet Expectations begins Faculty Success Plan process</a:t>
            </a:r>
          </a:p>
          <a:p>
            <a:pPr>
              <a:spcBef>
                <a:spcPts val="0"/>
              </a:spcBef>
            </a:pPr>
            <a:endParaRPr lang="en-US" dirty="0">
              <a:solidFill>
                <a:schemeClr val="bg1">
                  <a:lumMod val="10000"/>
                </a:schemeClr>
              </a:solidFill>
            </a:endParaRPr>
          </a:p>
        </p:txBody>
      </p:sp>
      <p:sp>
        <p:nvSpPr>
          <p:cNvPr id="4" name="Slide Number Placeholder 3">
            <a:extLst>
              <a:ext uri="{FF2B5EF4-FFF2-40B4-BE49-F238E27FC236}">
                <a16:creationId xmlns:a16="http://schemas.microsoft.com/office/drawing/2014/main" id="{2E1F3F87-0105-94A1-41A8-6673A2714998}"/>
              </a:ext>
            </a:extLst>
          </p:cNvPr>
          <p:cNvSpPr>
            <a:spLocks noGrp="1"/>
          </p:cNvSpPr>
          <p:nvPr>
            <p:ph type="sldNum" sz="quarter" idx="10"/>
          </p:nvPr>
        </p:nvSpPr>
        <p:spPr/>
        <p:txBody>
          <a:bodyPr/>
          <a:lstStyle/>
          <a:p>
            <a:fld id="{95FDE913-508A-8F41-B74F-DB06C609F153}" type="slidenum">
              <a:rPr lang="en-US" smtClean="0"/>
              <a:t>13</a:t>
            </a:fld>
            <a:endParaRPr lang="en-US" dirty="0"/>
          </a:p>
        </p:txBody>
      </p:sp>
    </p:spTree>
    <p:extLst>
      <p:ext uri="{BB962C8B-B14F-4D97-AF65-F5344CB8AC3E}">
        <p14:creationId xmlns:p14="http://schemas.microsoft.com/office/powerpoint/2010/main" val="71927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6B49-489A-22B9-1467-927B126F2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C08E1-DDCD-72FE-23D9-EEFB54F8C5A5}"/>
              </a:ext>
            </a:extLst>
          </p:cNvPr>
          <p:cNvSpPr>
            <a:spLocks noGrp="1"/>
          </p:cNvSpPr>
          <p:nvPr>
            <p:ph type="title"/>
          </p:nvPr>
        </p:nvSpPr>
        <p:spPr>
          <a:xfrm>
            <a:off x="108284" y="91441"/>
            <a:ext cx="8915400" cy="743415"/>
          </a:xfrm>
        </p:spPr>
        <p:txBody>
          <a:bodyPr>
            <a:normAutofit/>
          </a:bodyPr>
          <a:lstStyle/>
          <a:p>
            <a:r>
              <a:rPr lang="en-US" sz="3600" dirty="0"/>
              <a:t>PTR Processes – Faculty Success Plans</a:t>
            </a:r>
            <a:endParaRPr lang="en-US" dirty="0"/>
          </a:p>
        </p:txBody>
      </p:sp>
      <p:sp>
        <p:nvSpPr>
          <p:cNvPr id="3" name="Content Placeholder 2">
            <a:extLst>
              <a:ext uri="{FF2B5EF4-FFF2-40B4-BE49-F238E27FC236}">
                <a16:creationId xmlns:a16="http://schemas.microsoft.com/office/drawing/2014/main" id="{D6800B95-E48B-9371-EFFC-14223ADC94BD}"/>
              </a:ext>
            </a:extLst>
          </p:cNvPr>
          <p:cNvSpPr>
            <a:spLocks noGrp="1"/>
          </p:cNvSpPr>
          <p:nvPr>
            <p:ph idx="1"/>
          </p:nvPr>
        </p:nvSpPr>
        <p:spPr>
          <a:xfrm>
            <a:off x="433140" y="805844"/>
            <a:ext cx="8349916" cy="5315953"/>
          </a:xfrm>
        </p:spPr>
        <p:txBody>
          <a:bodyPr/>
          <a:lstStyle/>
          <a:p>
            <a:pPr>
              <a:spcBef>
                <a:spcPts val="300"/>
              </a:spcBef>
              <a:spcAft>
                <a:spcPts val="300"/>
              </a:spcAft>
            </a:pPr>
            <a:r>
              <a:rPr lang="en-US" dirty="0">
                <a:solidFill>
                  <a:schemeClr val="bg1">
                    <a:lumMod val="10000"/>
                  </a:schemeClr>
                </a:solidFill>
              </a:rPr>
              <a:t>Faculty Success Plans shall be Formative</a:t>
            </a:r>
          </a:p>
          <a:p>
            <a:pPr lvl="1">
              <a:spcBef>
                <a:spcPts val="300"/>
              </a:spcBef>
              <a:spcAft>
                <a:spcPts val="300"/>
              </a:spcAft>
            </a:pPr>
            <a:r>
              <a:rPr lang="en-US" dirty="0">
                <a:solidFill>
                  <a:schemeClr val="bg1">
                    <a:lumMod val="10000"/>
                  </a:schemeClr>
                </a:solidFill>
              </a:rPr>
              <a:t>Developed in coordination with the faculty member</a:t>
            </a:r>
          </a:p>
          <a:p>
            <a:pPr lvl="1">
              <a:spcBef>
                <a:spcPts val="300"/>
              </a:spcBef>
              <a:spcAft>
                <a:spcPts val="300"/>
              </a:spcAft>
            </a:pPr>
            <a:r>
              <a:rPr lang="en-US" dirty="0">
                <a:solidFill>
                  <a:schemeClr val="bg1">
                    <a:lumMod val="10000"/>
                  </a:schemeClr>
                </a:solidFill>
              </a:rPr>
              <a:t>Designed, with specific steps, for improvement in specific areas noted in the PTR evaluations</a:t>
            </a:r>
          </a:p>
          <a:p>
            <a:pPr lvl="1">
              <a:spcBef>
                <a:spcPts val="300"/>
              </a:spcBef>
              <a:spcAft>
                <a:spcPts val="300"/>
              </a:spcAft>
            </a:pPr>
            <a:r>
              <a:rPr lang="en-US" dirty="0">
                <a:solidFill>
                  <a:schemeClr val="bg1">
                    <a:lumMod val="10000"/>
                  </a:schemeClr>
                </a:solidFill>
              </a:rPr>
              <a:t>Institutions shall specify timelines for the Faculty Success Plans, but the plans shall be at least one year from the date of implementation to the conclusion—may be longer, depending on the noted areas of improvement</a:t>
            </a:r>
          </a:p>
          <a:p>
            <a:pPr lvl="1">
              <a:spcBef>
                <a:spcPts val="300"/>
              </a:spcBef>
              <a:spcAft>
                <a:spcPts val="300"/>
              </a:spcAft>
            </a:pPr>
            <a:r>
              <a:rPr lang="en-US" dirty="0">
                <a:solidFill>
                  <a:schemeClr val="bg1">
                    <a:lumMod val="10000"/>
                  </a:schemeClr>
                </a:solidFill>
              </a:rPr>
              <a:t>Must include a clear statement of consequences, in accordance with Chapter VI of The Code, should improvement not occur within the timeline</a:t>
            </a:r>
          </a:p>
          <a:p>
            <a:pPr lvl="1">
              <a:spcBef>
                <a:spcPts val="300"/>
              </a:spcBef>
              <a:spcAft>
                <a:spcPts val="300"/>
              </a:spcAft>
            </a:pPr>
            <a:endParaRPr lang="en-US" sz="1050" dirty="0">
              <a:solidFill>
                <a:schemeClr val="bg1">
                  <a:lumMod val="10000"/>
                </a:schemeClr>
              </a:solidFill>
            </a:endParaRPr>
          </a:p>
          <a:p>
            <a:pPr>
              <a:spcBef>
                <a:spcPts val="300"/>
              </a:spcBef>
              <a:spcAft>
                <a:spcPts val="300"/>
              </a:spcAft>
            </a:pPr>
            <a:r>
              <a:rPr lang="en-US" dirty="0">
                <a:solidFill>
                  <a:schemeClr val="bg1">
                    <a:lumMod val="10000"/>
                  </a:schemeClr>
                </a:solidFill>
              </a:rPr>
              <a:t>Meetings and included personnel:</a:t>
            </a:r>
          </a:p>
          <a:p>
            <a:pPr lvl="1">
              <a:spcBef>
                <a:spcPts val="300"/>
              </a:spcBef>
              <a:spcAft>
                <a:spcPts val="300"/>
              </a:spcAft>
            </a:pPr>
            <a:r>
              <a:rPr lang="en-US" dirty="0">
                <a:solidFill>
                  <a:schemeClr val="bg1">
                    <a:lumMod val="10000"/>
                  </a:schemeClr>
                </a:solidFill>
              </a:rPr>
              <a:t>Peer mentoring strongly encouraged</a:t>
            </a:r>
          </a:p>
          <a:p>
            <a:pPr lvl="1">
              <a:spcBef>
                <a:spcPts val="300"/>
              </a:spcBef>
              <a:spcAft>
                <a:spcPts val="300"/>
              </a:spcAft>
            </a:pPr>
            <a:r>
              <a:rPr lang="en-US" dirty="0">
                <a:solidFill>
                  <a:schemeClr val="bg1">
                    <a:lumMod val="10000"/>
                  </a:schemeClr>
                </a:solidFill>
              </a:rPr>
              <a:t>Progress meetings are mandatory with dept chair/academic unit head at least semi-annually</a:t>
            </a:r>
          </a:p>
        </p:txBody>
      </p:sp>
      <p:sp>
        <p:nvSpPr>
          <p:cNvPr id="4" name="Slide Number Placeholder 3">
            <a:extLst>
              <a:ext uri="{FF2B5EF4-FFF2-40B4-BE49-F238E27FC236}">
                <a16:creationId xmlns:a16="http://schemas.microsoft.com/office/drawing/2014/main" id="{22DEDDED-63F9-C7FA-6EC3-EFE338503018}"/>
              </a:ext>
            </a:extLst>
          </p:cNvPr>
          <p:cNvSpPr>
            <a:spLocks noGrp="1"/>
          </p:cNvSpPr>
          <p:nvPr>
            <p:ph type="sldNum" sz="quarter" idx="10"/>
          </p:nvPr>
        </p:nvSpPr>
        <p:spPr/>
        <p:txBody>
          <a:bodyPr/>
          <a:lstStyle/>
          <a:p>
            <a:fld id="{95FDE913-508A-8F41-B74F-DB06C609F153}" type="slidenum">
              <a:rPr lang="en-US" smtClean="0"/>
              <a:t>14</a:t>
            </a:fld>
            <a:endParaRPr lang="en-US" dirty="0"/>
          </a:p>
        </p:txBody>
      </p:sp>
    </p:spTree>
    <p:extLst>
      <p:ext uri="{BB962C8B-B14F-4D97-AF65-F5344CB8AC3E}">
        <p14:creationId xmlns:p14="http://schemas.microsoft.com/office/powerpoint/2010/main" val="50348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54AD-0142-4C1C-68C9-A3737086C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F069C-1A13-0BDF-AFD6-3F63683F6327}"/>
              </a:ext>
            </a:extLst>
          </p:cNvPr>
          <p:cNvSpPr>
            <a:spLocks noGrp="1"/>
          </p:cNvSpPr>
          <p:nvPr>
            <p:ph type="title"/>
          </p:nvPr>
        </p:nvSpPr>
        <p:spPr>
          <a:xfrm>
            <a:off x="108284" y="91441"/>
            <a:ext cx="8915400" cy="743415"/>
          </a:xfrm>
        </p:spPr>
        <p:txBody>
          <a:bodyPr>
            <a:normAutofit/>
          </a:bodyPr>
          <a:lstStyle/>
          <a:p>
            <a:r>
              <a:rPr lang="en-US" dirty="0"/>
              <a:t>PTR Processes – </a:t>
            </a:r>
            <a:r>
              <a:rPr lang="en-US" sz="3600" dirty="0"/>
              <a:t>Faculty Success Plans</a:t>
            </a:r>
            <a:endParaRPr lang="en-US" dirty="0"/>
          </a:p>
        </p:txBody>
      </p:sp>
      <p:sp>
        <p:nvSpPr>
          <p:cNvPr id="3" name="Content Placeholder 2">
            <a:extLst>
              <a:ext uri="{FF2B5EF4-FFF2-40B4-BE49-F238E27FC236}">
                <a16:creationId xmlns:a16="http://schemas.microsoft.com/office/drawing/2014/main" id="{8488A787-C240-0BF7-9F4F-3DAF5389EA26}"/>
              </a:ext>
            </a:extLst>
          </p:cNvPr>
          <p:cNvSpPr>
            <a:spLocks noGrp="1"/>
          </p:cNvSpPr>
          <p:nvPr>
            <p:ph idx="1"/>
          </p:nvPr>
        </p:nvSpPr>
        <p:spPr>
          <a:xfrm>
            <a:off x="174327" y="914132"/>
            <a:ext cx="8656852" cy="5315953"/>
          </a:xfrm>
        </p:spPr>
        <p:txBody>
          <a:bodyPr/>
          <a:lstStyle/>
          <a:p>
            <a:pPr>
              <a:spcBef>
                <a:spcPts val="300"/>
              </a:spcBef>
              <a:spcAft>
                <a:spcPts val="300"/>
              </a:spcAft>
            </a:pPr>
            <a:r>
              <a:rPr lang="en-US" dirty="0">
                <a:solidFill>
                  <a:schemeClr val="bg1">
                    <a:lumMod val="10000"/>
                  </a:schemeClr>
                </a:solidFill>
              </a:rPr>
              <a:t>Considerations for faculty with Faculty Success Plans </a:t>
            </a:r>
          </a:p>
          <a:p>
            <a:pPr lvl="1">
              <a:spcBef>
                <a:spcPts val="300"/>
              </a:spcBef>
              <a:spcAft>
                <a:spcPts val="300"/>
              </a:spcAft>
            </a:pPr>
            <a:r>
              <a:rPr lang="en-US" dirty="0">
                <a:solidFill>
                  <a:schemeClr val="bg1">
                    <a:lumMod val="10000"/>
                  </a:schemeClr>
                </a:solidFill>
              </a:rPr>
              <a:t>MAY include redefining faculty workloads (long-term plan and/or annual workload plan)</a:t>
            </a:r>
          </a:p>
          <a:p>
            <a:pPr lvl="1">
              <a:spcBef>
                <a:spcPts val="300"/>
              </a:spcBef>
              <a:spcAft>
                <a:spcPts val="300"/>
              </a:spcAft>
            </a:pPr>
            <a:r>
              <a:rPr lang="en-US" dirty="0">
                <a:solidFill>
                  <a:schemeClr val="bg1">
                    <a:lumMod val="10000"/>
                  </a:schemeClr>
                </a:solidFill>
              </a:rPr>
              <a:t>May reconsider workloads and distribution of teaching, research/creative activity, and service</a:t>
            </a:r>
          </a:p>
          <a:p>
            <a:pPr lvl="1">
              <a:spcBef>
                <a:spcPts val="300"/>
              </a:spcBef>
              <a:spcAft>
                <a:spcPts val="300"/>
              </a:spcAft>
            </a:pPr>
            <a:endParaRPr lang="en-US" sz="1200" dirty="0">
              <a:solidFill>
                <a:schemeClr val="bg1">
                  <a:lumMod val="10000"/>
                </a:schemeClr>
              </a:solidFill>
            </a:endParaRPr>
          </a:p>
          <a:p>
            <a:pPr>
              <a:spcBef>
                <a:spcPts val="300"/>
              </a:spcBef>
              <a:spcAft>
                <a:spcPts val="300"/>
              </a:spcAft>
            </a:pPr>
            <a:r>
              <a:rPr lang="en-US" dirty="0">
                <a:solidFill>
                  <a:schemeClr val="bg1">
                    <a:lumMod val="10000"/>
                  </a:schemeClr>
                </a:solidFill>
              </a:rPr>
              <a:t>Neither Faculty Success Plans nor changes to faculty workloads shall be punitive</a:t>
            </a:r>
          </a:p>
          <a:p>
            <a:pPr lvl="1">
              <a:spcBef>
                <a:spcPts val="300"/>
              </a:spcBef>
              <a:spcAft>
                <a:spcPts val="300"/>
              </a:spcAft>
            </a:pPr>
            <a:r>
              <a:rPr lang="en-US" dirty="0">
                <a:solidFill>
                  <a:schemeClr val="bg1">
                    <a:lumMod val="10000"/>
                  </a:schemeClr>
                </a:solidFill>
              </a:rPr>
              <a:t>Should address ways for the faculty member to leverage the expertise and abilities to improve performance</a:t>
            </a:r>
          </a:p>
          <a:p>
            <a:pPr lvl="1">
              <a:spcBef>
                <a:spcPts val="300"/>
              </a:spcBef>
              <a:spcAft>
                <a:spcPts val="300"/>
              </a:spcAft>
            </a:pPr>
            <a:r>
              <a:rPr lang="en-US" dirty="0">
                <a:solidFill>
                  <a:schemeClr val="bg1">
                    <a:lumMod val="10000"/>
                  </a:schemeClr>
                </a:solidFill>
              </a:rPr>
              <a:t>Department chair/academic unit head are responsible for ensuring these efforts </a:t>
            </a:r>
          </a:p>
          <a:p>
            <a:pPr lvl="1">
              <a:spcBef>
                <a:spcPts val="300"/>
              </a:spcBef>
              <a:spcAft>
                <a:spcPts val="300"/>
              </a:spcAft>
            </a:pPr>
            <a:r>
              <a:rPr lang="en-US" dirty="0">
                <a:solidFill>
                  <a:schemeClr val="bg1">
                    <a:lumMod val="10000"/>
                  </a:schemeClr>
                </a:solidFill>
              </a:rPr>
              <a:t>Peer mentoring strongly encouraged</a:t>
            </a:r>
          </a:p>
          <a:p>
            <a:pPr lvl="1">
              <a:spcBef>
                <a:spcPts val="300"/>
              </a:spcBef>
              <a:spcAft>
                <a:spcPts val="300"/>
              </a:spcAft>
            </a:pPr>
            <a:r>
              <a:rPr lang="en-US" dirty="0">
                <a:solidFill>
                  <a:schemeClr val="bg1">
                    <a:lumMod val="10000"/>
                  </a:schemeClr>
                </a:solidFill>
              </a:rPr>
              <a:t>Progress meetings are mandatory with dept chair/academic unit head at least semi-annually </a:t>
            </a:r>
          </a:p>
        </p:txBody>
      </p:sp>
      <p:sp>
        <p:nvSpPr>
          <p:cNvPr id="4" name="Slide Number Placeholder 3">
            <a:extLst>
              <a:ext uri="{FF2B5EF4-FFF2-40B4-BE49-F238E27FC236}">
                <a16:creationId xmlns:a16="http://schemas.microsoft.com/office/drawing/2014/main" id="{73130880-215C-91BA-3361-224131951D0E}"/>
              </a:ext>
            </a:extLst>
          </p:cNvPr>
          <p:cNvSpPr>
            <a:spLocks noGrp="1"/>
          </p:cNvSpPr>
          <p:nvPr>
            <p:ph type="sldNum" sz="quarter" idx="10"/>
          </p:nvPr>
        </p:nvSpPr>
        <p:spPr/>
        <p:txBody>
          <a:bodyPr/>
          <a:lstStyle/>
          <a:p>
            <a:fld id="{95FDE913-508A-8F41-B74F-DB06C609F153}" type="slidenum">
              <a:rPr lang="en-US" smtClean="0"/>
              <a:t>15</a:t>
            </a:fld>
            <a:endParaRPr lang="en-US" dirty="0"/>
          </a:p>
        </p:txBody>
      </p:sp>
    </p:spTree>
    <p:extLst>
      <p:ext uri="{BB962C8B-B14F-4D97-AF65-F5344CB8AC3E}">
        <p14:creationId xmlns:p14="http://schemas.microsoft.com/office/powerpoint/2010/main" val="208089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FBE5-37E0-C228-9B9B-8A531888D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0DEF5-C794-7682-DCFC-1E1D315BF459}"/>
              </a:ext>
            </a:extLst>
          </p:cNvPr>
          <p:cNvSpPr>
            <a:spLocks noGrp="1"/>
          </p:cNvSpPr>
          <p:nvPr>
            <p:ph type="title"/>
          </p:nvPr>
        </p:nvSpPr>
        <p:spPr>
          <a:xfrm>
            <a:off x="108284" y="91441"/>
            <a:ext cx="8915400" cy="743415"/>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07F0AE3C-6161-4D83-C81B-D3F987822501}"/>
              </a:ext>
            </a:extLst>
          </p:cNvPr>
          <p:cNvSpPr>
            <a:spLocks noGrp="1"/>
          </p:cNvSpPr>
          <p:nvPr>
            <p:ph idx="1"/>
          </p:nvPr>
        </p:nvSpPr>
        <p:spPr>
          <a:xfrm>
            <a:off x="426988" y="659493"/>
            <a:ext cx="8440286" cy="5315953"/>
          </a:xfrm>
        </p:spPr>
        <p:txBody>
          <a:bodyPr/>
          <a:lstStyle/>
          <a:p>
            <a:pPr>
              <a:spcBef>
                <a:spcPts val="300"/>
              </a:spcBef>
              <a:spcAft>
                <a:spcPts val="300"/>
              </a:spcAft>
            </a:pPr>
            <a:r>
              <a:rPr lang="en-US" dirty="0">
                <a:solidFill>
                  <a:schemeClr val="bg1">
                    <a:lumMod val="10000"/>
                  </a:schemeClr>
                </a:solidFill>
              </a:rPr>
              <a:t>The PTR process is designed to support and encourage faculty excellence</a:t>
            </a:r>
          </a:p>
          <a:p>
            <a:pPr>
              <a:spcBef>
                <a:spcPts val="300"/>
              </a:spcBef>
              <a:spcAft>
                <a:spcPts val="300"/>
              </a:spcAft>
            </a:pPr>
            <a:endParaRPr lang="en-US" sz="800" dirty="0">
              <a:solidFill>
                <a:schemeClr val="bg1">
                  <a:lumMod val="10000"/>
                </a:schemeClr>
              </a:solidFill>
            </a:endParaRPr>
          </a:p>
          <a:p>
            <a:pPr>
              <a:spcBef>
                <a:spcPts val="300"/>
              </a:spcBef>
              <a:spcAft>
                <a:spcPts val="300"/>
              </a:spcAft>
            </a:pPr>
            <a:r>
              <a:rPr lang="en-US" dirty="0">
                <a:solidFill>
                  <a:schemeClr val="bg1">
                    <a:lumMod val="10000"/>
                  </a:schemeClr>
                </a:solidFill>
              </a:rPr>
              <a:t>New UNC System policies, regulations, and the PTR processes are integrated and holistic </a:t>
            </a:r>
          </a:p>
          <a:p>
            <a:pPr lvl="1">
              <a:spcBef>
                <a:spcPts val="300"/>
              </a:spcBef>
              <a:spcAft>
                <a:spcPts val="300"/>
              </a:spcAft>
            </a:pPr>
            <a:r>
              <a:rPr lang="en-US" dirty="0">
                <a:solidFill>
                  <a:schemeClr val="bg1">
                    <a:lumMod val="10000"/>
                  </a:schemeClr>
                </a:solidFill>
              </a:rPr>
              <a:t>Faculty Workload guidance informs the</a:t>
            </a:r>
          </a:p>
          <a:p>
            <a:pPr lvl="1">
              <a:spcBef>
                <a:spcPts val="300"/>
              </a:spcBef>
              <a:spcAft>
                <a:spcPts val="300"/>
              </a:spcAft>
            </a:pPr>
            <a:r>
              <a:rPr lang="en-US" dirty="0">
                <a:solidFill>
                  <a:schemeClr val="bg1">
                    <a:lumMod val="10000"/>
                  </a:schemeClr>
                </a:solidFill>
              </a:rPr>
              <a:t>Long-Term Plans, which then inform/help create the</a:t>
            </a:r>
          </a:p>
          <a:p>
            <a:pPr lvl="1">
              <a:spcBef>
                <a:spcPts val="300"/>
              </a:spcBef>
              <a:spcAft>
                <a:spcPts val="300"/>
              </a:spcAft>
            </a:pPr>
            <a:r>
              <a:rPr lang="en-US" dirty="0">
                <a:solidFill>
                  <a:schemeClr val="bg1">
                    <a:lumMod val="10000"/>
                  </a:schemeClr>
                </a:solidFill>
              </a:rPr>
              <a:t>Annual Workload Plans, which are assessed by the </a:t>
            </a:r>
          </a:p>
          <a:p>
            <a:pPr lvl="1">
              <a:spcBef>
                <a:spcPts val="300"/>
              </a:spcBef>
              <a:spcAft>
                <a:spcPts val="300"/>
              </a:spcAft>
            </a:pPr>
            <a:r>
              <a:rPr lang="en-US" dirty="0">
                <a:solidFill>
                  <a:schemeClr val="bg1">
                    <a:lumMod val="10000"/>
                  </a:schemeClr>
                </a:solidFill>
              </a:rPr>
              <a:t>Annual Evaluations, which should build and </a:t>
            </a:r>
          </a:p>
          <a:p>
            <a:pPr lvl="2">
              <a:spcBef>
                <a:spcPts val="300"/>
              </a:spcBef>
              <a:spcAft>
                <a:spcPts val="300"/>
              </a:spcAft>
            </a:pPr>
            <a:r>
              <a:rPr lang="en-US" sz="2000" dirty="0">
                <a:solidFill>
                  <a:schemeClr val="bg1">
                    <a:lumMod val="10000"/>
                  </a:schemeClr>
                </a:solidFill>
              </a:rPr>
              <a:t>Can inform and cause tweaks to the Long-Term Plans and/or the next Annual Workload Plan…thus…</a:t>
            </a:r>
          </a:p>
          <a:p>
            <a:pPr lvl="2">
              <a:spcBef>
                <a:spcPts val="300"/>
              </a:spcBef>
              <a:spcAft>
                <a:spcPts val="300"/>
              </a:spcAft>
            </a:pPr>
            <a:r>
              <a:rPr lang="en-US" sz="2000" dirty="0">
                <a:solidFill>
                  <a:schemeClr val="bg1">
                    <a:lumMod val="10000"/>
                  </a:schemeClr>
                </a:solidFill>
              </a:rPr>
              <a:t>There should </a:t>
            </a:r>
            <a:r>
              <a:rPr lang="en-US" sz="2000" u="sng" dirty="0">
                <a:solidFill>
                  <a:schemeClr val="bg1">
                    <a:lumMod val="10000"/>
                  </a:schemeClr>
                </a:solidFill>
              </a:rPr>
              <a:t>be no surprises </a:t>
            </a:r>
            <a:r>
              <a:rPr lang="en-US" sz="2000" dirty="0">
                <a:solidFill>
                  <a:schemeClr val="bg1">
                    <a:lumMod val="10000"/>
                  </a:schemeClr>
                </a:solidFill>
              </a:rPr>
              <a:t>when it is time for…</a:t>
            </a:r>
          </a:p>
          <a:p>
            <a:pPr lvl="1">
              <a:spcBef>
                <a:spcPts val="300"/>
              </a:spcBef>
              <a:spcAft>
                <a:spcPts val="300"/>
              </a:spcAft>
            </a:pPr>
            <a:r>
              <a:rPr lang="en-US" dirty="0">
                <a:solidFill>
                  <a:schemeClr val="bg1">
                    <a:lumMod val="10000"/>
                  </a:schemeClr>
                </a:solidFill>
              </a:rPr>
              <a:t>Post-Tenure Review</a:t>
            </a:r>
          </a:p>
          <a:p>
            <a:pPr lvl="1">
              <a:spcBef>
                <a:spcPts val="300"/>
              </a:spcBef>
              <a:spcAft>
                <a:spcPts val="300"/>
              </a:spcAft>
            </a:pPr>
            <a:endParaRPr lang="en-US" sz="800" dirty="0">
              <a:solidFill>
                <a:schemeClr val="bg1">
                  <a:lumMod val="10000"/>
                </a:schemeClr>
              </a:solidFill>
            </a:endParaRPr>
          </a:p>
          <a:p>
            <a:pPr>
              <a:spcBef>
                <a:spcPts val="300"/>
              </a:spcBef>
              <a:spcAft>
                <a:spcPts val="300"/>
              </a:spcAft>
            </a:pPr>
            <a:r>
              <a:rPr lang="en-US" dirty="0">
                <a:solidFill>
                  <a:schemeClr val="bg1">
                    <a:lumMod val="10000"/>
                  </a:schemeClr>
                </a:solidFill>
              </a:rPr>
              <a:t>Institutions design and implement policies and processes reflective of their missions and faculty</a:t>
            </a:r>
          </a:p>
        </p:txBody>
      </p:sp>
      <p:sp>
        <p:nvSpPr>
          <p:cNvPr id="4" name="Slide Number Placeholder 3">
            <a:extLst>
              <a:ext uri="{FF2B5EF4-FFF2-40B4-BE49-F238E27FC236}">
                <a16:creationId xmlns:a16="http://schemas.microsoft.com/office/drawing/2014/main" id="{9F9A843D-B49F-6252-87C5-8BD841CC5647}"/>
              </a:ext>
            </a:extLst>
          </p:cNvPr>
          <p:cNvSpPr>
            <a:spLocks noGrp="1"/>
          </p:cNvSpPr>
          <p:nvPr>
            <p:ph type="sldNum" sz="quarter" idx="10"/>
          </p:nvPr>
        </p:nvSpPr>
        <p:spPr/>
        <p:txBody>
          <a:bodyPr/>
          <a:lstStyle/>
          <a:p>
            <a:fld id="{95FDE913-508A-8F41-B74F-DB06C609F153}" type="slidenum">
              <a:rPr lang="en-US" smtClean="0"/>
              <a:t>16</a:t>
            </a:fld>
            <a:endParaRPr lang="en-US" dirty="0"/>
          </a:p>
        </p:txBody>
      </p:sp>
    </p:spTree>
    <p:extLst>
      <p:ext uri="{BB962C8B-B14F-4D97-AF65-F5344CB8AC3E}">
        <p14:creationId xmlns:p14="http://schemas.microsoft.com/office/powerpoint/2010/main" val="298699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70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1"/>
                </a:solidFill>
              </a:rPr>
              <a:t>Objective and Overview</a:t>
            </a:r>
          </a:p>
        </p:txBody>
      </p:sp>
      <p:sp>
        <p:nvSpPr>
          <p:cNvPr id="3" name="Content Placeholder 2"/>
          <p:cNvSpPr>
            <a:spLocks noGrp="1"/>
          </p:cNvSpPr>
          <p:nvPr>
            <p:ph idx="1"/>
          </p:nvPr>
        </p:nvSpPr>
        <p:spPr>
          <a:xfrm>
            <a:off x="457200" y="993407"/>
            <a:ext cx="8229600" cy="5571779"/>
          </a:xfrm>
        </p:spPr>
        <p:txBody>
          <a:bodyPr/>
          <a:lstStyle/>
          <a:p>
            <a:pPr>
              <a:spcBef>
                <a:spcPts val="600"/>
              </a:spcBef>
              <a:spcAft>
                <a:spcPts val="600"/>
              </a:spcAft>
            </a:pPr>
            <a:r>
              <a:rPr lang="en-US" sz="2400" dirty="0">
                <a:solidFill>
                  <a:schemeClr val="accent1"/>
                </a:solidFill>
              </a:rPr>
              <a:t>Objective: To promote well-informed participation in the process for systematically and consistently assessing faculty in their essential and valued role across the University in teaching, research/creative activity, and service.</a:t>
            </a:r>
          </a:p>
          <a:p>
            <a:pPr>
              <a:spcBef>
                <a:spcPts val="600"/>
              </a:spcBef>
              <a:spcAft>
                <a:spcPts val="600"/>
              </a:spcAft>
            </a:pPr>
            <a:r>
              <a:rPr lang="en-US" sz="2400" dirty="0">
                <a:solidFill>
                  <a:schemeClr val="accent1"/>
                </a:solidFill>
              </a:rPr>
              <a:t>Training is </a:t>
            </a:r>
            <a:r>
              <a:rPr lang="en-US" dirty="0"/>
              <a:t>based upon </a:t>
            </a:r>
            <a:r>
              <a:rPr lang="en-US" sz="2400" dirty="0">
                <a:solidFill>
                  <a:srgbClr val="0F4876"/>
                </a:solidFill>
                <a:hlinkClick r:id="rId2">
                  <a:extLst>
                    <a:ext uri="{A12FA001-AC4F-418D-AE19-62706E023703}">
                      <ahyp:hlinkClr xmlns:ahyp="http://schemas.microsoft.com/office/drawing/2018/hyperlinkcolor" val="tx"/>
                    </a:ext>
                  </a:extLst>
                </a:hlinkClick>
              </a:rPr>
              <a:t>UNC Policy 400.3.3</a:t>
            </a:r>
            <a:r>
              <a:rPr lang="en-US" sz="2400" dirty="0">
                <a:solidFill>
                  <a:schemeClr val="accent1"/>
                </a:solidFill>
              </a:rPr>
              <a:t>, </a:t>
            </a:r>
            <a:r>
              <a:rPr lang="en-US" sz="2400" i="1" dirty="0">
                <a:solidFill>
                  <a:schemeClr val="accent1"/>
                </a:solidFill>
              </a:rPr>
              <a:t>Performance Review of Tenured Faculty (Post-Tenure Review), </a:t>
            </a:r>
            <a:r>
              <a:rPr lang="en-US" sz="2400" dirty="0">
                <a:solidFill>
                  <a:schemeClr val="accent1"/>
                </a:solidFill>
              </a:rPr>
              <a:t>and </a:t>
            </a:r>
            <a:r>
              <a:rPr lang="en-US" sz="2400" dirty="0">
                <a:solidFill>
                  <a:srgbClr val="0F4876"/>
                </a:solidFill>
                <a:hlinkClick r:id="rId3">
                  <a:extLst>
                    <a:ext uri="{A12FA001-AC4F-418D-AE19-62706E023703}">
                      <ahyp:hlinkClr xmlns:ahyp="http://schemas.microsoft.com/office/drawing/2018/hyperlinkcolor" val="tx"/>
                    </a:ext>
                  </a:extLst>
                </a:hlinkClick>
              </a:rPr>
              <a:t>400.3.3.1[R]</a:t>
            </a:r>
            <a:r>
              <a:rPr lang="en-US" sz="2400" dirty="0">
                <a:solidFill>
                  <a:schemeClr val="accent1"/>
                </a:solidFill>
              </a:rPr>
              <a:t>, </a:t>
            </a:r>
            <a:r>
              <a:rPr lang="en-US" sz="2400" i="1" dirty="0">
                <a:solidFill>
                  <a:schemeClr val="accent1"/>
                </a:solidFill>
              </a:rPr>
              <a:t>Regulation on Performance Review of Tenured Faculty (Post-Tenure Review)</a:t>
            </a:r>
            <a:endParaRPr lang="en-US" sz="1600" i="1" dirty="0">
              <a:solidFill>
                <a:srgbClr val="FF0000"/>
              </a:solidFill>
              <a:highlight>
                <a:srgbClr val="FFFF00"/>
              </a:highlight>
            </a:endParaRPr>
          </a:p>
          <a:p>
            <a:pPr lvl="1">
              <a:spcBef>
                <a:spcPts val="600"/>
              </a:spcBef>
              <a:spcAft>
                <a:spcPts val="600"/>
              </a:spcAft>
            </a:pPr>
            <a:r>
              <a:rPr lang="en-US" sz="2000" i="1" dirty="0">
                <a:solidFill>
                  <a:schemeClr val="accent1"/>
                </a:solidFill>
              </a:rPr>
              <a:t>Even if you have seen these previously, because </a:t>
            </a:r>
            <a:r>
              <a:rPr lang="en-US" sz="2000" i="1" dirty="0">
                <a:solidFill>
                  <a:srgbClr val="C00000"/>
                </a:solidFill>
              </a:rPr>
              <a:t>both underwent extensive changes in 2024</a:t>
            </a:r>
          </a:p>
          <a:p>
            <a:pPr lvl="1">
              <a:spcBef>
                <a:spcPts val="600"/>
              </a:spcBef>
              <a:spcAft>
                <a:spcPts val="600"/>
              </a:spcAft>
            </a:pPr>
            <a:r>
              <a:rPr lang="en-US" sz="2000" i="1" dirty="0"/>
              <a:t>Previous “Guidelines” on PTR were superseded by the new Regulation</a:t>
            </a:r>
            <a:endParaRPr lang="en-US" i="1" dirty="0"/>
          </a:p>
          <a:p>
            <a:pPr>
              <a:spcBef>
                <a:spcPts val="600"/>
              </a:spcBef>
              <a:spcAft>
                <a:spcPts val="600"/>
              </a:spcAft>
            </a:pPr>
            <a:r>
              <a:rPr lang="en-US" i="1" dirty="0">
                <a:solidFill>
                  <a:srgbClr val="C00000"/>
                </a:solidFill>
              </a:rPr>
              <a:t>Training is required for all participants in the PTR process</a:t>
            </a:r>
          </a:p>
        </p:txBody>
      </p:sp>
      <p:sp>
        <p:nvSpPr>
          <p:cNvPr id="8" name="Slide Number Placeholder 7">
            <a:extLst>
              <a:ext uri="{FF2B5EF4-FFF2-40B4-BE49-F238E27FC236}">
                <a16:creationId xmlns:a16="http://schemas.microsoft.com/office/drawing/2014/main" id="{9640ED2A-A08F-E649-B69B-27061337772E}"/>
              </a:ext>
            </a:extLst>
          </p:cNvPr>
          <p:cNvSpPr>
            <a:spLocks noGrp="1"/>
          </p:cNvSpPr>
          <p:nvPr>
            <p:ph type="sldNum" sz="quarter" idx="10"/>
          </p:nvPr>
        </p:nvSpPr>
        <p:spPr/>
        <p:txBody>
          <a:bodyPr/>
          <a:lstStyle/>
          <a:p>
            <a:fld id="{95FDE913-508A-8F41-B74F-DB06C609F153}" type="slidenum">
              <a:rPr lang="en-US" smtClean="0"/>
              <a:t>2</a:t>
            </a:fld>
            <a:endParaRPr lang="en-US" dirty="0"/>
          </a:p>
        </p:txBody>
      </p:sp>
    </p:spTree>
    <p:extLst>
      <p:ext uri="{BB962C8B-B14F-4D97-AF65-F5344CB8AC3E}">
        <p14:creationId xmlns:p14="http://schemas.microsoft.com/office/powerpoint/2010/main" val="113933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5161-802B-16C8-0F64-39D3CB240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027FD-7CE3-861B-3A45-130DB345B9C7}"/>
              </a:ext>
            </a:extLst>
          </p:cNvPr>
          <p:cNvSpPr>
            <a:spLocks noGrp="1"/>
          </p:cNvSpPr>
          <p:nvPr>
            <p:ph type="title"/>
          </p:nvPr>
        </p:nvSpPr>
        <p:spPr/>
        <p:txBody>
          <a:bodyPr>
            <a:normAutofit/>
          </a:bodyPr>
          <a:lstStyle/>
          <a:p>
            <a:r>
              <a:rPr lang="en-US" sz="3600" dirty="0">
                <a:solidFill>
                  <a:schemeClr val="accent1"/>
                </a:solidFill>
              </a:rPr>
              <a:t>Training Overview</a:t>
            </a:r>
          </a:p>
        </p:txBody>
      </p:sp>
      <p:sp>
        <p:nvSpPr>
          <p:cNvPr id="3" name="Content Placeholder 2">
            <a:extLst>
              <a:ext uri="{FF2B5EF4-FFF2-40B4-BE49-F238E27FC236}">
                <a16:creationId xmlns:a16="http://schemas.microsoft.com/office/drawing/2014/main" id="{027E1210-2EC8-BD1D-FB0F-C896457B46BF}"/>
              </a:ext>
            </a:extLst>
          </p:cNvPr>
          <p:cNvSpPr>
            <a:spLocks noGrp="1"/>
          </p:cNvSpPr>
          <p:nvPr>
            <p:ph idx="1"/>
          </p:nvPr>
        </p:nvSpPr>
        <p:spPr>
          <a:xfrm>
            <a:off x="457200" y="1026323"/>
            <a:ext cx="8518358" cy="4956914"/>
          </a:xfrm>
        </p:spPr>
        <p:txBody>
          <a:bodyPr/>
          <a:lstStyle/>
          <a:p>
            <a:pPr marL="457200" indent="-457200">
              <a:spcBef>
                <a:spcPts val="1200"/>
              </a:spcBef>
              <a:spcAft>
                <a:spcPts val="1200"/>
              </a:spcAft>
              <a:buFont typeface="+mj-lt"/>
              <a:buAutoNum type="arabicPeriod"/>
            </a:pPr>
            <a:r>
              <a:rPr lang="en-US" sz="2400" dirty="0">
                <a:solidFill>
                  <a:schemeClr val="accent1"/>
                </a:solidFill>
              </a:rPr>
              <a:t>PTR Purpose</a:t>
            </a:r>
            <a:endParaRPr lang="en-US" dirty="0"/>
          </a:p>
          <a:p>
            <a:pPr marL="457200" indent="-457200">
              <a:spcBef>
                <a:spcPts val="1200"/>
              </a:spcBef>
              <a:spcAft>
                <a:spcPts val="1200"/>
              </a:spcAft>
              <a:buFont typeface="+mj-lt"/>
              <a:buAutoNum type="arabicPeriod"/>
            </a:pPr>
            <a:r>
              <a:rPr lang="en-US" dirty="0"/>
              <a:t>PTR Scope, Cycle, and Outcomes</a:t>
            </a:r>
          </a:p>
          <a:p>
            <a:pPr marL="457200" indent="-457200">
              <a:spcBef>
                <a:spcPts val="1200"/>
              </a:spcBef>
              <a:spcAft>
                <a:spcPts val="1200"/>
              </a:spcAft>
              <a:buFont typeface="+mj-lt"/>
              <a:buAutoNum type="arabicPeriod"/>
            </a:pPr>
            <a:r>
              <a:rPr lang="en-US" dirty="0"/>
              <a:t>PTR Processes</a:t>
            </a:r>
          </a:p>
          <a:p>
            <a:pPr marL="857250" lvl="1" indent="-457200">
              <a:spcBef>
                <a:spcPts val="600"/>
              </a:spcBef>
              <a:spcAft>
                <a:spcPts val="600"/>
              </a:spcAft>
              <a:buFont typeface="+mj-lt"/>
              <a:buAutoNum type="alphaLcPeriod"/>
            </a:pPr>
            <a:r>
              <a:rPr lang="en-US" dirty="0"/>
              <a:t>Long-Term Work Plan</a:t>
            </a:r>
          </a:p>
          <a:p>
            <a:pPr marL="857250" lvl="1" indent="-457200">
              <a:spcBef>
                <a:spcPts val="600"/>
              </a:spcBef>
              <a:spcAft>
                <a:spcPts val="600"/>
              </a:spcAft>
              <a:buFont typeface="+mj-lt"/>
              <a:buAutoNum type="alphaLcPeriod"/>
            </a:pPr>
            <a:r>
              <a:rPr lang="en-US" dirty="0"/>
              <a:t>Evaluation Elements</a:t>
            </a:r>
          </a:p>
          <a:p>
            <a:pPr marL="857250" lvl="1" indent="-457200">
              <a:spcBef>
                <a:spcPts val="600"/>
              </a:spcBef>
              <a:spcAft>
                <a:spcPts val="600"/>
              </a:spcAft>
              <a:buFont typeface="+mj-lt"/>
              <a:buAutoNum type="alphaLcPeriod"/>
            </a:pPr>
            <a:r>
              <a:rPr lang="en-US" dirty="0"/>
              <a:t>PTR Evaluation Committee Formation and Outcomes</a:t>
            </a:r>
          </a:p>
          <a:p>
            <a:pPr marL="857250" lvl="1" indent="-457200">
              <a:spcBef>
                <a:spcPts val="600"/>
              </a:spcBef>
              <a:spcAft>
                <a:spcPts val="600"/>
              </a:spcAft>
              <a:buFont typeface="+mj-lt"/>
              <a:buAutoNum type="alphaLcPeriod"/>
            </a:pPr>
            <a:r>
              <a:rPr lang="en-US" dirty="0"/>
              <a:t>Administrative Evaluation (Department Chair/Academic Unit Head)</a:t>
            </a:r>
          </a:p>
          <a:p>
            <a:pPr marL="857250" lvl="1" indent="-457200">
              <a:spcBef>
                <a:spcPts val="600"/>
              </a:spcBef>
              <a:spcAft>
                <a:spcPts val="600"/>
              </a:spcAft>
              <a:buFont typeface="+mj-lt"/>
              <a:buAutoNum type="alphaLcPeriod"/>
            </a:pPr>
            <a:r>
              <a:rPr lang="en-US" dirty="0"/>
              <a:t>Dean’s Evaluation</a:t>
            </a:r>
          </a:p>
          <a:p>
            <a:pPr marL="457200" indent="-457200">
              <a:spcBef>
                <a:spcPts val="1200"/>
              </a:spcBef>
              <a:spcAft>
                <a:spcPts val="1200"/>
              </a:spcAft>
              <a:buFont typeface="+mj-lt"/>
              <a:buAutoNum type="arabicPeriod"/>
            </a:pPr>
            <a:r>
              <a:rPr lang="en-US" sz="2400" dirty="0">
                <a:solidFill>
                  <a:schemeClr val="bg1">
                    <a:lumMod val="10000"/>
                  </a:schemeClr>
                </a:solidFill>
              </a:rPr>
              <a:t>Faculty Success Plan </a:t>
            </a:r>
            <a:r>
              <a:rPr lang="en-US" sz="2000" dirty="0">
                <a:solidFill>
                  <a:schemeClr val="bg1">
                    <a:lumMod val="10000"/>
                  </a:schemeClr>
                </a:solidFill>
              </a:rPr>
              <a:t>(if needed for Does Not Meet Expectations)</a:t>
            </a:r>
            <a:endParaRPr lang="en-US" sz="2400" dirty="0">
              <a:solidFill>
                <a:schemeClr val="bg1">
                  <a:lumMod val="10000"/>
                </a:schemeClr>
              </a:solidFill>
            </a:endParaRPr>
          </a:p>
          <a:p>
            <a:pPr marL="457200" indent="-457200">
              <a:buFont typeface="+mj-lt"/>
              <a:buAutoNum type="arabicPeriod"/>
            </a:pPr>
            <a:endParaRPr lang="en-US" sz="2400" dirty="0">
              <a:solidFill>
                <a:schemeClr val="accent1"/>
              </a:solidFill>
            </a:endParaRPr>
          </a:p>
          <a:p>
            <a:endParaRPr lang="en-US" sz="1600" dirty="0">
              <a:solidFill>
                <a:schemeClr val="accent1"/>
              </a:solidFill>
            </a:endParaRPr>
          </a:p>
          <a:p>
            <a:pPr lvl="1"/>
            <a:endParaRPr lang="en-US" sz="1600" i="1" dirty="0">
              <a:solidFill>
                <a:schemeClr val="accent1"/>
              </a:solidFill>
            </a:endParaRPr>
          </a:p>
          <a:p>
            <a:endParaRPr lang="en-US" sz="2400" dirty="0">
              <a:solidFill>
                <a:schemeClr val="accent1"/>
              </a:solidFill>
            </a:endParaRPr>
          </a:p>
        </p:txBody>
      </p:sp>
      <p:sp>
        <p:nvSpPr>
          <p:cNvPr id="8" name="Slide Number Placeholder 7">
            <a:extLst>
              <a:ext uri="{FF2B5EF4-FFF2-40B4-BE49-F238E27FC236}">
                <a16:creationId xmlns:a16="http://schemas.microsoft.com/office/drawing/2014/main" id="{A782D890-71CF-9FAC-BE72-A3BDFAE70DB0}"/>
              </a:ext>
            </a:extLst>
          </p:cNvPr>
          <p:cNvSpPr>
            <a:spLocks noGrp="1"/>
          </p:cNvSpPr>
          <p:nvPr>
            <p:ph type="sldNum" sz="quarter" idx="10"/>
          </p:nvPr>
        </p:nvSpPr>
        <p:spPr/>
        <p:txBody>
          <a:bodyPr/>
          <a:lstStyle/>
          <a:p>
            <a:fld id="{95FDE913-508A-8F41-B74F-DB06C609F153}" type="slidenum">
              <a:rPr lang="en-US" smtClean="0"/>
              <a:t>3</a:t>
            </a:fld>
            <a:endParaRPr lang="en-US" dirty="0"/>
          </a:p>
        </p:txBody>
      </p:sp>
    </p:spTree>
    <p:extLst>
      <p:ext uri="{BB962C8B-B14F-4D97-AF65-F5344CB8AC3E}">
        <p14:creationId xmlns:p14="http://schemas.microsoft.com/office/powerpoint/2010/main" val="51788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DD1F-23C6-E0C3-1E0C-969606B1FDAA}"/>
              </a:ext>
            </a:extLst>
          </p:cNvPr>
          <p:cNvSpPr>
            <a:spLocks noGrp="1"/>
          </p:cNvSpPr>
          <p:nvPr>
            <p:ph type="title"/>
          </p:nvPr>
        </p:nvSpPr>
        <p:spPr/>
        <p:txBody>
          <a:bodyPr>
            <a:normAutofit/>
          </a:bodyPr>
          <a:lstStyle/>
          <a:p>
            <a:r>
              <a:rPr lang="en-US" sz="3600" dirty="0"/>
              <a:t>PTR Purpose</a:t>
            </a:r>
          </a:p>
        </p:txBody>
      </p:sp>
      <p:sp>
        <p:nvSpPr>
          <p:cNvPr id="3" name="Content Placeholder 2">
            <a:extLst>
              <a:ext uri="{FF2B5EF4-FFF2-40B4-BE49-F238E27FC236}">
                <a16:creationId xmlns:a16="http://schemas.microsoft.com/office/drawing/2014/main" id="{D90E3464-0A94-900D-B47F-94E49BE1544D}"/>
              </a:ext>
            </a:extLst>
          </p:cNvPr>
          <p:cNvSpPr>
            <a:spLocks noGrp="1"/>
          </p:cNvSpPr>
          <p:nvPr>
            <p:ph idx="1"/>
          </p:nvPr>
        </p:nvSpPr>
        <p:spPr/>
        <p:txBody>
          <a:bodyPr/>
          <a:lstStyle/>
          <a:p>
            <a:pPr>
              <a:spcBef>
                <a:spcPts val="600"/>
              </a:spcBef>
              <a:spcAft>
                <a:spcPts val="600"/>
              </a:spcAft>
            </a:pPr>
            <a:r>
              <a:rPr lang="en-US" dirty="0"/>
              <a:t>Purpose: “To support and encourage excellence” among tenured faculty at University of North Carolina constituent institutions.</a:t>
            </a:r>
          </a:p>
          <a:p>
            <a:pPr lvl="1">
              <a:spcBef>
                <a:spcPts val="600"/>
              </a:spcBef>
              <a:spcAft>
                <a:spcPts val="600"/>
              </a:spcAft>
            </a:pPr>
            <a:r>
              <a:rPr lang="en-US" dirty="0"/>
              <a:t>Assist faculty in meeting performance expectations</a:t>
            </a:r>
          </a:p>
          <a:p>
            <a:pPr lvl="1">
              <a:spcBef>
                <a:spcPts val="600"/>
              </a:spcBef>
              <a:spcAft>
                <a:spcPts val="600"/>
              </a:spcAft>
            </a:pPr>
            <a:r>
              <a:rPr lang="en-US" dirty="0"/>
              <a:t>Recognize and reward exemplary performance</a:t>
            </a:r>
          </a:p>
          <a:p>
            <a:pPr lvl="1">
              <a:spcBef>
                <a:spcPts val="600"/>
              </a:spcBef>
              <a:spcAft>
                <a:spcPts val="600"/>
              </a:spcAft>
            </a:pPr>
            <a:r>
              <a:rPr lang="en-US" dirty="0"/>
              <a:t>Provide for imposition of appropriate sanctions when faculty members do not meet their faculty plan goals</a:t>
            </a:r>
          </a:p>
          <a:p>
            <a:pPr>
              <a:spcBef>
                <a:spcPts val="600"/>
              </a:spcBef>
              <a:spcAft>
                <a:spcPts val="600"/>
              </a:spcAft>
            </a:pPr>
            <a:r>
              <a:rPr lang="en-US" dirty="0"/>
              <a:t>Each institution “shall adopt and maintain policies and procedures” for PTR</a:t>
            </a:r>
          </a:p>
          <a:p>
            <a:pPr lvl="1">
              <a:spcBef>
                <a:spcPts val="600"/>
              </a:spcBef>
              <a:spcAft>
                <a:spcPts val="600"/>
              </a:spcAft>
            </a:pPr>
            <a:r>
              <a:rPr lang="en-US" dirty="0"/>
              <a:t>Consistent with </a:t>
            </a:r>
            <a:r>
              <a:rPr lang="en-US"/>
              <a:t>UNC Policy </a:t>
            </a:r>
            <a:r>
              <a:rPr lang="en-US" dirty="0"/>
              <a:t>and</a:t>
            </a:r>
          </a:p>
          <a:p>
            <a:pPr lvl="1">
              <a:spcBef>
                <a:spcPts val="600"/>
              </a:spcBef>
              <a:spcAft>
                <a:spcPts val="600"/>
              </a:spcAft>
            </a:pPr>
            <a:r>
              <a:rPr lang="en-US" i="1" dirty="0">
                <a:solidFill>
                  <a:srgbClr val="C00000"/>
                </a:solidFill>
              </a:rPr>
              <a:t>Reflective of the individual mission, purpose, and operation of our very different institutions</a:t>
            </a:r>
          </a:p>
        </p:txBody>
      </p:sp>
      <p:sp>
        <p:nvSpPr>
          <p:cNvPr id="4" name="Slide Number Placeholder 3">
            <a:extLst>
              <a:ext uri="{FF2B5EF4-FFF2-40B4-BE49-F238E27FC236}">
                <a16:creationId xmlns:a16="http://schemas.microsoft.com/office/drawing/2014/main" id="{6E87F81F-6E1A-02A7-6F94-51EB7A444CD6}"/>
              </a:ext>
            </a:extLst>
          </p:cNvPr>
          <p:cNvSpPr>
            <a:spLocks noGrp="1"/>
          </p:cNvSpPr>
          <p:nvPr>
            <p:ph type="sldNum" sz="quarter" idx="10"/>
          </p:nvPr>
        </p:nvSpPr>
        <p:spPr/>
        <p:txBody>
          <a:bodyPr/>
          <a:lstStyle/>
          <a:p>
            <a:fld id="{95FDE913-508A-8F41-B74F-DB06C609F153}" type="slidenum">
              <a:rPr lang="en-US" smtClean="0"/>
              <a:t>4</a:t>
            </a:fld>
            <a:endParaRPr lang="en-US" dirty="0"/>
          </a:p>
        </p:txBody>
      </p:sp>
    </p:spTree>
    <p:extLst>
      <p:ext uri="{BB962C8B-B14F-4D97-AF65-F5344CB8AC3E}">
        <p14:creationId xmlns:p14="http://schemas.microsoft.com/office/powerpoint/2010/main" val="259375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BE3CB-E6C1-A8D7-7F28-B928BC54F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C02E1-06CA-2490-E9DC-0E8181F363E6}"/>
              </a:ext>
            </a:extLst>
          </p:cNvPr>
          <p:cNvSpPr>
            <a:spLocks noGrp="1"/>
          </p:cNvSpPr>
          <p:nvPr>
            <p:ph type="title"/>
          </p:nvPr>
        </p:nvSpPr>
        <p:spPr/>
        <p:txBody>
          <a:bodyPr>
            <a:normAutofit/>
          </a:bodyPr>
          <a:lstStyle/>
          <a:p>
            <a:r>
              <a:rPr lang="en-US" sz="3600" dirty="0"/>
              <a:t>PTR Scope</a:t>
            </a:r>
          </a:p>
        </p:txBody>
      </p:sp>
      <p:sp>
        <p:nvSpPr>
          <p:cNvPr id="3" name="Content Placeholder 2">
            <a:extLst>
              <a:ext uri="{FF2B5EF4-FFF2-40B4-BE49-F238E27FC236}">
                <a16:creationId xmlns:a16="http://schemas.microsoft.com/office/drawing/2014/main" id="{51B14A6F-57A6-D78D-2D75-078447FB1035}"/>
              </a:ext>
            </a:extLst>
          </p:cNvPr>
          <p:cNvSpPr>
            <a:spLocks noGrp="1"/>
          </p:cNvSpPr>
          <p:nvPr>
            <p:ph idx="1"/>
          </p:nvPr>
        </p:nvSpPr>
        <p:spPr>
          <a:xfrm>
            <a:off x="457200" y="1210787"/>
            <a:ext cx="8229600" cy="4263582"/>
          </a:xfrm>
        </p:spPr>
        <p:txBody>
          <a:bodyPr/>
          <a:lstStyle/>
          <a:p>
            <a:pPr>
              <a:spcBef>
                <a:spcPts val="600"/>
              </a:spcBef>
              <a:spcAft>
                <a:spcPts val="600"/>
              </a:spcAft>
            </a:pPr>
            <a:r>
              <a:rPr lang="en-US" dirty="0"/>
              <a:t>Scope: PTR “shall evaluate all aspects of the professional performance of tenured faculty members.”</a:t>
            </a:r>
          </a:p>
          <a:p>
            <a:pPr>
              <a:spcBef>
                <a:spcPts val="600"/>
              </a:spcBef>
              <a:spcAft>
                <a:spcPts val="600"/>
              </a:spcAft>
            </a:pPr>
            <a:endParaRPr lang="en-US" sz="1000" dirty="0"/>
          </a:p>
          <a:p>
            <a:pPr>
              <a:spcBef>
                <a:spcPts val="600"/>
              </a:spcBef>
              <a:spcAft>
                <a:spcPts val="600"/>
              </a:spcAft>
            </a:pPr>
            <a:r>
              <a:rPr lang="en-US" dirty="0"/>
              <a:t>Conducted every five years after awarding of tenure</a:t>
            </a:r>
          </a:p>
          <a:p>
            <a:pPr>
              <a:spcBef>
                <a:spcPts val="600"/>
              </a:spcBef>
              <a:spcAft>
                <a:spcPts val="600"/>
              </a:spcAft>
            </a:pPr>
            <a:endParaRPr lang="en-US" sz="1000" dirty="0"/>
          </a:p>
          <a:p>
            <a:pPr>
              <a:spcBef>
                <a:spcPts val="600"/>
              </a:spcBef>
              <a:spcAft>
                <a:spcPts val="600"/>
              </a:spcAft>
            </a:pPr>
            <a:r>
              <a:rPr lang="en-US" dirty="0"/>
              <a:t>Clinical and extension faculty are exempt from PTR </a:t>
            </a:r>
          </a:p>
          <a:p>
            <a:pPr>
              <a:spcBef>
                <a:spcPts val="600"/>
              </a:spcBef>
              <a:spcAft>
                <a:spcPts val="600"/>
              </a:spcAft>
            </a:pPr>
            <a:endParaRPr lang="en-US" sz="1000" dirty="0"/>
          </a:p>
          <a:p>
            <a:pPr>
              <a:spcBef>
                <a:spcPts val="600"/>
              </a:spcBef>
              <a:spcAft>
                <a:spcPts val="600"/>
              </a:spcAft>
            </a:pPr>
            <a:r>
              <a:rPr lang="en-US" dirty="0"/>
              <a:t>Deans, department chairs, and academic unit heads</a:t>
            </a:r>
          </a:p>
          <a:p>
            <a:pPr lvl="1">
              <a:spcBef>
                <a:spcPts val="600"/>
              </a:spcBef>
              <a:spcAft>
                <a:spcPts val="600"/>
              </a:spcAft>
            </a:pPr>
            <a:r>
              <a:rPr lang="en-US" dirty="0"/>
              <a:t>Exempt if duties &gt;0.50 FTE while occupying administrative position</a:t>
            </a:r>
          </a:p>
          <a:p>
            <a:pPr lvl="1">
              <a:spcBef>
                <a:spcPts val="600"/>
              </a:spcBef>
              <a:spcAft>
                <a:spcPts val="600"/>
              </a:spcAft>
            </a:pPr>
            <a:r>
              <a:rPr lang="en-US" dirty="0"/>
              <a:t>Due five years after return to faculty duties</a:t>
            </a:r>
          </a:p>
        </p:txBody>
      </p:sp>
      <p:sp>
        <p:nvSpPr>
          <p:cNvPr id="4" name="Slide Number Placeholder 3">
            <a:extLst>
              <a:ext uri="{FF2B5EF4-FFF2-40B4-BE49-F238E27FC236}">
                <a16:creationId xmlns:a16="http://schemas.microsoft.com/office/drawing/2014/main" id="{81C8F63C-E87E-8CAA-BC38-EA351B02A086}"/>
              </a:ext>
            </a:extLst>
          </p:cNvPr>
          <p:cNvSpPr>
            <a:spLocks noGrp="1"/>
          </p:cNvSpPr>
          <p:nvPr>
            <p:ph type="sldNum" sz="quarter" idx="10"/>
          </p:nvPr>
        </p:nvSpPr>
        <p:spPr/>
        <p:txBody>
          <a:bodyPr/>
          <a:lstStyle/>
          <a:p>
            <a:fld id="{95FDE913-508A-8F41-B74F-DB06C609F153}" type="slidenum">
              <a:rPr lang="en-US" smtClean="0"/>
              <a:t>5</a:t>
            </a:fld>
            <a:endParaRPr lang="en-US" dirty="0"/>
          </a:p>
        </p:txBody>
      </p:sp>
    </p:spTree>
    <p:extLst>
      <p:ext uri="{BB962C8B-B14F-4D97-AF65-F5344CB8AC3E}">
        <p14:creationId xmlns:p14="http://schemas.microsoft.com/office/powerpoint/2010/main" val="409217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a:lstStyle/>
          <a:p>
            <a:r>
              <a:rPr lang="en-US" dirty="0"/>
              <a:t>PTR Scope and Cycle</a:t>
            </a:r>
          </a:p>
        </p:txBody>
      </p:sp>
      <p:sp>
        <p:nvSpPr>
          <p:cNvPr id="3" name="Content Placeholder 2">
            <a:extLst>
              <a:ext uri="{FF2B5EF4-FFF2-40B4-BE49-F238E27FC236}">
                <a16:creationId xmlns:a16="http://schemas.microsoft.com/office/drawing/2014/main" id="{F016F6E7-FFC3-6FCD-EA66-50A6A1600059}"/>
              </a:ext>
            </a:extLst>
          </p:cNvPr>
          <p:cNvSpPr>
            <a:spLocks noGrp="1"/>
          </p:cNvSpPr>
          <p:nvPr>
            <p:ph idx="1"/>
          </p:nvPr>
        </p:nvSpPr>
        <p:spPr>
          <a:xfrm>
            <a:off x="457200" y="901832"/>
            <a:ext cx="8229600" cy="3061234"/>
          </a:xfrm>
        </p:spPr>
        <p:txBody>
          <a:bodyPr/>
          <a:lstStyle/>
          <a:p>
            <a:pPr>
              <a:spcBef>
                <a:spcPts val="0"/>
              </a:spcBef>
            </a:pPr>
            <a:r>
              <a:rPr lang="en-US" dirty="0"/>
              <a:t>Evaluations </a:t>
            </a:r>
            <a:r>
              <a:rPr lang="en-US" u="sng" dirty="0"/>
              <a:t>shall be based upon the faculty member’s long-term work plan, with input from annual work plan</a:t>
            </a:r>
          </a:p>
          <a:p>
            <a:pPr marL="0" indent="0">
              <a:spcBef>
                <a:spcPts val="0"/>
              </a:spcBef>
              <a:buNone/>
            </a:pPr>
            <a:endParaRPr lang="en-US" sz="1600" dirty="0"/>
          </a:p>
          <a:p>
            <a:pPr lvl="2">
              <a:spcBef>
                <a:spcPts val="0"/>
              </a:spcBef>
            </a:pPr>
            <a:r>
              <a:rPr lang="en-US" dirty="0"/>
              <a:t>See </a:t>
            </a:r>
            <a:r>
              <a:rPr lang="en-US" dirty="0">
                <a:solidFill>
                  <a:srgbClr val="0F4876"/>
                </a:solidFill>
                <a:hlinkClick r:id="rId3">
                  <a:extLst>
                    <a:ext uri="{A12FA001-AC4F-418D-AE19-62706E023703}">
                      <ahyp:hlinkClr xmlns:ahyp="http://schemas.microsoft.com/office/drawing/2018/hyperlinkcolor" val="tx"/>
                    </a:ext>
                  </a:extLst>
                </a:hlinkClick>
              </a:rPr>
              <a:t>UNC Policy 400.3.4</a:t>
            </a:r>
            <a:r>
              <a:rPr lang="en-US" dirty="0"/>
              <a:t>, </a:t>
            </a:r>
            <a:r>
              <a:rPr lang="en-US" i="1" dirty="0"/>
              <a:t>Policy on Faculty Workload</a:t>
            </a:r>
            <a:r>
              <a:rPr lang="en-US" dirty="0"/>
              <a:t>, Section II. B, and </a:t>
            </a:r>
          </a:p>
          <a:p>
            <a:pPr lvl="2">
              <a:spcBef>
                <a:spcPts val="0"/>
              </a:spcBef>
            </a:pPr>
            <a:r>
              <a:rPr lang="en-US" dirty="0">
                <a:solidFill>
                  <a:srgbClr val="0F4876"/>
                </a:solidFill>
                <a:hlinkClick r:id="rId4">
                  <a:extLst>
                    <a:ext uri="{A12FA001-AC4F-418D-AE19-62706E023703}">
                      <ahyp:hlinkClr xmlns:ahyp="http://schemas.microsoft.com/office/drawing/2018/hyperlinkcolor" val="tx"/>
                    </a:ext>
                  </a:extLst>
                </a:hlinkClick>
              </a:rPr>
              <a:t>UNC Policy 400.3.4[R]</a:t>
            </a:r>
            <a:r>
              <a:rPr lang="en-US" dirty="0">
                <a:solidFill>
                  <a:srgbClr val="0F4876"/>
                </a:solidFill>
              </a:rPr>
              <a:t>, </a:t>
            </a:r>
            <a:r>
              <a:rPr lang="en-US" i="1" dirty="0"/>
              <a:t>Regulation on Faculty Workload, Section IV</a:t>
            </a:r>
          </a:p>
          <a:p>
            <a:pPr marL="914400" lvl="2" indent="0">
              <a:spcBef>
                <a:spcPts val="0"/>
              </a:spcBef>
              <a:buNone/>
            </a:pPr>
            <a:endParaRPr lang="en-US" sz="1600" dirty="0">
              <a:highlight>
                <a:srgbClr val="FFFF00"/>
              </a:highlight>
            </a:endParaRPr>
          </a:p>
          <a:p>
            <a:pPr>
              <a:spcBef>
                <a:spcPts val="1200"/>
              </a:spcBef>
              <a:spcAft>
                <a:spcPts val="1200"/>
              </a:spcAft>
            </a:pPr>
            <a:r>
              <a:rPr lang="en-US" dirty="0"/>
              <a:t>The PTR/Evaluation Cycle:</a:t>
            </a: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6</a:t>
            </a:fld>
            <a:endParaRPr lang="en-US" dirty="0"/>
          </a:p>
        </p:txBody>
      </p:sp>
      <p:graphicFrame>
        <p:nvGraphicFramePr>
          <p:cNvPr id="8" name="Diagram 7">
            <a:extLst>
              <a:ext uri="{FF2B5EF4-FFF2-40B4-BE49-F238E27FC236}">
                <a16:creationId xmlns:a16="http://schemas.microsoft.com/office/drawing/2014/main" id="{252A13B0-0F55-7D95-C254-DFA5482673FE}"/>
              </a:ext>
            </a:extLst>
          </p:cNvPr>
          <p:cNvGraphicFramePr/>
          <p:nvPr>
            <p:extLst>
              <p:ext uri="{D42A27DB-BD31-4B8C-83A1-F6EECF244321}">
                <p14:modId xmlns:p14="http://schemas.microsoft.com/office/powerpoint/2010/main" val="2048290481"/>
              </p:ext>
            </p:extLst>
          </p:nvPr>
        </p:nvGraphicFramePr>
        <p:xfrm>
          <a:off x="3031958" y="2670775"/>
          <a:ext cx="6348661" cy="4095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04F1819C-027E-3A62-A95A-B5E28F3DB2B5}"/>
              </a:ext>
            </a:extLst>
          </p:cNvPr>
          <p:cNvSpPr txBox="1"/>
          <p:nvPr/>
        </p:nvSpPr>
        <p:spPr>
          <a:xfrm>
            <a:off x="7608014" y="2947598"/>
            <a:ext cx="1078786" cy="646331"/>
          </a:xfrm>
          <a:prstGeom prst="rect">
            <a:avLst/>
          </a:prstGeom>
          <a:noFill/>
        </p:spPr>
        <p:txBody>
          <a:bodyPr wrap="square" rtlCol="0">
            <a:spAutoFit/>
          </a:bodyPr>
          <a:lstStyle/>
          <a:p>
            <a:pPr algn="ctr"/>
            <a:r>
              <a:rPr lang="en-US" sz="900" b="1" dirty="0">
                <a:solidFill>
                  <a:srgbClr val="0F4876"/>
                </a:solidFill>
              </a:rPr>
              <a:t>(concurrent with PTR cycle start/restart)</a:t>
            </a:r>
            <a:endParaRPr lang="en-US" sz="900" dirty="0"/>
          </a:p>
          <a:p>
            <a:pPr algn="ctr"/>
            <a:endParaRPr lang="en-US" sz="900" dirty="0"/>
          </a:p>
        </p:txBody>
      </p:sp>
      <p:sp>
        <p:nvSpPr>
          <p:cNvPr id="6" name="TextBox 5">
            <a:extLst>
              <a:ext uri="{FF2B5EF4-FFF2-40B4-BE49-F238E27FC236}">
                <a16:creationId xmlns:a16="http://schemas.microsoft.com/office/drawing/2014/main" id="{00B1F9A3-8C83-46B1-3175-EE1FA0273142}"/>
              </a:ext>
            </a:extLst>
          </p:cNvPr>
          <p:cNvSpPr txBox="1"/>
          <p:nvPr/>
        </p:nvSpPr>
        <p:spPr>
          <a:xfrm>
            <a:off x="5686974" y="6541717"/>
            <a:ext cx="1071062" cy="276999"/>
          </a:xfrm>
          <a:prstGeom prst="rect">
            <a:avLst/>
          </a:prstGeom>
          <a:noFill/>
        </p:spPr>
        <p:txBody>
          <a:bodyPr wrap="none" rtlCol="0">
            <a:spAutoFit/>
          </a:bodyPr>
          <a:lstStyle/>
          <a:p>
            <a:r>
              <a:rPr lang="en-US" sz="1200" dirty="0">
                <a:solidFill>
                  <a:srgbClr val="C00000"/>
                </a:solidFill>
              </a:rPr>
              <a:t>(5-year point)</a:t>
            </a:r>
          </a:p>
        </p:txBody>
      </p:sp>
    </p:spTree>
    <p:extLst>
      <p:ext uri="{BB962C8B-B14F-4D97-AF65-F5344CB8AC3E}">
        <p14:creationId xmlns:p14="http://schemas.microsoft.com/office/powerpoint/2010/main" val="420307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p:txBody>
          <a:bodyPr/>
          <a:lstStyle/>
          <a:p>
            <a:r>
              <a:rPr lang="en-US" dirty="0"/>
              <a:t>PTR Scope – Outcomes</a:t>
            </a: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p:txBody>
          <a:bodyPr/>
          <a:lstStyle/>
          <a:p>
            <a:pPr>
              <a:spcBef>
                <a:spcPts val="600"/>
              </a:spcBef>
              <a:spcAft>
                <a:spcPts val="600"/>
              </a:spcAft>
            </a:pPr>
            <a:r>
              <a:rPr lang="en-US" dirty="0"/>
              <a:t>Three assessment categories:</a:t>
            </a:r>
          </a:p>
          <a:p>
            <a:pPr lvl="1">
              <a:spcBef>
                <a:spcPts val="600"/>
              </a:spcBef>
              <a:spcAft>
                <a:spcPts val="600"/>
              </a:spcAft>
            </a:pPr>
            <a:r>
              <a:rPr lang="en-US" sz="2400" b="1" dirty="0">
                <a:solidFill>
                  <a:srgbClr val="0F4876"/>
                </a:solidFill>
              </a:rPr>
              <a:t>Exceeds Expectations</a:t>
            </a:r>
            <a:r>
              <a:rPr lang="en-US" sz="2400" dirty="0"/>
              <a:t>: “consistently and considerably surpasses established goals”</a:t>
            </a:r>
            <a:endParaRPr lang="en-US" sz="1800" dirty="0"/>
          </a:p>
          <a:p>
            <a:pPr lvl="1">
              <a:spcBef>
                <a:spcPts val="600"/>
              </a:spcBef>
              <a:spcAft>
                <a:spcPts val="600"/>
              </a:spcAft>
            </a:pPr>
            <a:r>
              <a:rPr lang="en-US" sz="2400" b="1" dirty="0">
                <a:solidFill>
                  <a:srgbClr val="0F4876"/>
                </a:solidFill>
              </a:rPr>
              <a:t>Meets Expectations</a:t>
            </a:r>
            <a:r>
              <a:rPr lang="en-US" sz="2400" dirty="0"/>
              <a:t>: “consistently achieves and may occasionally surpass established goals” </a:t>
            </a:r>
            <a:endParaRPr lang="en-US" sz="1800" b="1" dirty="0">
              <a:solidFill>
                <a:srgbClr val="0F4876"/>
              </a:solidFill>
            </a:endParaRPr>
          </a:p>
          <a:p>
            <a:pPr lvl="1">
              <a:spcBef>
                <a:spcPts val="600"/>
              </a:spcBef>
              <a:spcAft>
                <a:spcPts val="600"/>
              </a:spcAft>
            </a:pPr>
            <a:r>
              <a:rPr lang="en-US" sz="2400" b="1" dirty="0">
                <a:solidFill>
                  <a:srgbClr val="0F4876"/>
                </a:solidFill>
              </a:rPr>
              <a:t>Does Not Meet Expectations</a:t>
            </a:r>
            <a:r>
              <a:rPr lang="en-US" sz="2400" dirty="0"/>
              <a:t>: “does not consistently achieve established goals”</a:t>
            </a:r>
            <a:endParaRPr lang="en-US" sz="1800" dirty="0"/>
          </a:p>
          <a:p>
            <a:pPr>
              <a:spcBef>
                <a:spcPts val="600"/>
              </a:spcBef>
              <a:spcAft>
                <a:spcPts val="600"/>
              </a:spcAft>
            </a:pPr>
            <a:r>
              <a:rPr lang="en-US" i="1" dirty="0">
                <a:solidFill>
                  <a:srgbClr val="C00000"/>
                </a:solidFill>
              </a:rPr>
              <a:t>Dean’s Evaluation is the final, recorded assessment</a:t>
            </a:r>
          </a:p>
          <a:p>
            <a:pPr lvl="1">
              <a:spcBef>
                <a:spcPts val="600"/>
              </a:spcBef>
              <a:spcAft>
                <a:spcPts val="600"/>
              </a:spcAft>
            </a:pPr>
            <a:r>
              <a:rPr lang="en-US" dirty="0"/>
              <a:t>Exceeds Expectations reviewed by CAO for recognition/reward</a:t>
            </a:r>
          </a:p>
          <a:p>
            <a:pPr lvl="1">
              <a:spcBef>
                <a:spcPts val="600"/>
              </a:spcBef>
              <a:spcAft>
                <a:spcPts val="600"/>
              </a:spcAft>
            </a:pPr>
            <a:r>
              <a:rPr lang="en-US" dirty="0"/>
              <a:t>CAO reports institutional totals &amp; percentages to the UNC System Office annually</a:t>
            </a: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7</a:t>
            </a:fld>
            <a:endParaRPr lang="en-US" dirty="0"/>
          </a:p>
        </p:txBody>
      </p:sp>
    </p:spTree>
    <p:extLst>
      <p:ext uri="{BB962C8B-B14F-4D97-AF65-F5344CB8AC3E}">
        <p14:creationId xmlns:p14="http://schemas.microsoft.com/office/powerpoint/2010/main" val="292408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D7FE0-3728-9C4D-82D6-70EB8FF34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8C618-55D8-A61A-4DC3-5CD6E1AA1977}"/>
              </a:ext>
            </a:extLst>
          </p:cNvPr>
          <p:cNvSpPr>
            <a:spLocks noGrp="1"/>
          </p:cNvSpPr>
          <p:nvPr>
            <p:ph type="title"/>
          </p:nvPr>
        </p:nvSpPr>
        <p:spPr>
          <a:xfrm>
            <a:off x="84221" y="91441"/>
            <a:ext cx="8939463" cy="743415"/>
          </a:xfrm>
        </p:spPr>
        <p:txBody>
          <a:bodyPr>
            <a:normAutofit/>
          </a:bodyPr>
          <a:lstStyle/>
          <a:p>
            <a:r>
              <a:rPr lang="en-US" dirty="0"/>
              <a:t>PTR Processes – Long-Term Work Plan</a:t>
            </a:r>
          </a:p>
        </p:txBody>
      </p:sp>
      <p:sp>
        <p:nvSpPr>
          <p:cNvPr id="3" name="Content Placeholder 2">
            <a:extLst>
              <a:ext uri="{FF2B5EF4-FFF2-40B4-BE49-F238E27FC236}">
                <a16:creationId xmlns:a16="http://schemas.microsoft.com/office/drawing/2014/main" id="{69E47586-063A-0270-A75E-D499723DF53F}"/>
              </a:ext>
            </a:extLst>
          </p:cNvPr>
          <p:cNvSpPr>
            <a:spLocks noGrp="1"/>
          </p:cNvSpPr>
          <p:nvPr>
            <p:ph idx="1"/>
          </p:nvPr>
        </p:nvSpPr>
        <p:spPr>
          <a:xfrm>
            <a:off x="649706" y="921223"/>
            <a:ext cx="8229600" cy="5371297"/>
          </a:xfrm>
        </p:spPr>
        <p:txBody>
          <a:bodyPr/>
          <a:lstStyle/>
          <a:p>
            <a:pPr>
              <a:spcBef>
                <a:spcPts val="900"/>
              </a:spcBef>
              <a:spcAft>
                <a:spcPts val="900"/>
              </a:spcAft>
            </a:pPr>
            <a:r>
              <a:rPr lang="en-US" i="1" dirty="0">
                <a:solidFill>
                  <a:srgbClr val="C00000"/>
                </a:solidFill>
              </a:rPr>
              <a:t>Each institution “shall develop and publish procedures/guidance” as well as format and requirements</a:t>
            </a:r>
          </a:p>
          <a:p>
            <a:pPr>
              <a:spcBef>
                <a:spcPts val="900"/>
              </a:spcBef>
              <a:spcAft>
                <a:spcPts val="900"/>
              </a:spcAft>
            </a:pPr>
            <a:r>
              <a:rPr lang="en-US" dirty="0">
                <a:solidFill>
                  <a:schemeClr val="bg1">
                    <a:lumMod val="10000"/>
                  </a:schemeClr>
                </a:solidFill>
              </a:rPr>
              <a:t>Long-term work plans “shall cover the five years of the post-tenure cycle”</a:t>
            </a:r>
          </a:p>
          <a:p>
            <a:pPr>
              <a:spcBef>
                <a:spcPts val="900"/>
              </a:spcBef>
              <a:spcAft>
                <a:spcPts val="900"/>
              </a:spcAft>
            </a:pPr>
            <a:r>
              <a:rPr lang="en-US" dirty="0">
                <a:solidFill>
                  <a:schemeClr val="bg1">
                    <a:lumMod val="10000"/>
                  </a:schemeClr>
                </a:solidFill>
              </a:rPr>
              <a:t>These plans “kick off” the PTR process and “shall be coordinated with” the annual workload plans (see Faculty Workload policy and regulations) and evaluations</a:t>
            </a:r>
          </a:p>
          <a:p>
            <a:pPr>
              <a:spcBef>
                <a:spcPts val="900"/>
              </a:spcBef>
              <a:spcAft>
                <a:spcPts val="900"/>
              </a:spcAft>
            </a:pPr>
            <a:r>
              <a:rPr lang="en-US" dirty="0">
                <a:solidFill>
                  <a:schemeClr val="bg1">
                    <a:lumMod val="10000"/>
                  </a:schemeClr>
                </a:solidFill>
              </a:rPr>
              <a:t>Approved by the college/school dean (or appropriate next-level supervisor)</a:t>
            </a:r>
          </a:p>
          <a:p>
            <a:pPr>
              <a:spcBef>
                <a:spcPts val="900"/>
              </a:spcBef>
              <a:spcAft>
                <a:spcPts val="900"/>
              </a:spcAft>
            </a:pPr>
            <a:r>
              <a:rPr lang="en-US" u="sng" dirty="0">
                <a:solidFill>
                  <a:schemeClr val="bg1">
                    <a:lumMod val="10000"/>
                  </a:schemeClr>
                </a:solidFill>
              </a:rPr>
              <a:t>MAY be modified </a:t>
            </a:r>
            <a:r>
              <a:rPr lang="en-US" dirty="0">
                <a:solidFill>
                  <a:schemeClr val="bg1">
                    <a:lumMod val="10000"/>
                  </a:schemeClr>
                </a:solidFill>
              </a:rPr>
              <a:t>during the five years, dictated by changes and circumstances, with proper documentation and same approvals as original plan</a:t>
            </a:r>
          </a:p>
        </p:txBody>
      </p:sp>
      <p:sp>
        <p:nvSpPr>
          <p:cNvPr id="4" name="Slide Number Placeholder 3">
            <a:extLst>
              <a:ext uri="{FF2B5EF4-FFF2-40B4-BE49-F238E27FC236}">
                <a16:creationId xmlns:a16="http://schemas.microsoft.com/office/drawing/2014/main" id="{2134DE84-32AF-F66B-C409-0A51D94148C0}"/>
              </a:ext>
            </a:extLst>
          </p:cNvPr>
          <p:cNvSpPr>
            <a:spLocks noGrp="1"/>
          </p:cNvSpPr>
          <p:nvPr>
            <p:ph type="sldNum" sz="quarter" idx="10"/>
          </p:nvPr>
        </p:nvSpPr>
        <p:spPr/>
        <p:txBody>
          <a:bodyPr/>
          <a:lstStyle/>
          <a:p>
            <a:fld id="{95FDE913-508A-8F41-B74F-DB06C609F153}" type="slidenum">
              <a:rPr lang="en-US" smtClean="0"/>
              <a:t>8</a:t>
            </a:fld>
            <a:endParaRPr lang="en-US" dirty="0"/>
          </a:p>
        </p:txBody>
      </p:sp>
    </p:spTree>
    <p:extLst>
      <p:ext uri="{BB962C8B-B14F-4D97-AF65-F5344CB8AC3E}">
        <p14:creationId xmlns:p14="http://schemas.microsoft.com/office/powerpoint/2010/main" val="21517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6B2E0-B6A7-D16F-5D3C-275001B81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5FF82-6FCC-C891-2B4D-727561BA9E9A}"/>
              </a:ext>
            </a:extLst>
          </p:cNvPr>
          <p:cNvSpPr>
            <a:spLocks noGrp="1"/>
          </p:cNvSpPr>
          <p:nvPr>
            <p:ph type="title"/>
          </p:nvPr>
        </p:nvSpPr>
        <p:spPr/>
        <p:txBody>
          <a:bodyPr>
            <a:normAutofit/>
          </a:bodyPr>
          <a:lstStyle/>
          <a:p>
            <a:r>
              <a:rPr lang="en-US" dirty="0"/>
              <a:t>PTR Processes – Evaluation Elements</a:t>
            </a:r>
          </a:p>
        </p:txBody>
      </p:sp>
      <p:sp>
        <p:nvSpPr>
          <p:cNvPr id="3" name="Content Placeholder 2">
            <a:extLst>
              <a:ext uri="{FF2B5EF4-FFF2-40B4-BE49-F238E27FC236}">
                <a16:creationId xmlns:a16="http://schemas.microsoft.com/office/drawing/2014/main" id="{679176BC-25E6-A0ED-1AFE-1F24A5651CED}"/>
              </a:ext>
            </a:extLst>
          </p:cNvPr>
          <p:cNvSpPr>
            <a:spLocks noGrp="1"/>
          </p:cNvSpPr>
          <p:nvPr>
            <p:ph idx="1"/>
          </p:nvPr>
        </p:nvSpPr>
        <p:spPr>
          <a:xfrm>
            <a:off x="457200" y="1305093"/>
            <a:ext cx="8229600" cy="4590382"/>
          </a:xfrm>
        </p:spPr>
        <p:txBody>
          <a:bodyPr/>
          <a:lstStyle/>
          <a:p>
            <a:pPr>
              <a:spcBef>
                <a:spcPts val="500"/>
              </a:spcBef>
              <a:spcAft>
                <a:spcPts val="500"/>
              </a:spcAft>
            </a:pPr>
            <a:r>
              <a:rPr lang="en-US" dirty="0"/>
              <a:t>Faculty member’s self evaluation</a:t>
            </a:r>
          </a:p>
          <a:p>
            <a:pPr lvl="1">
              <a:spcBef>
                <a:spcPts val="300"/>
              </a:spcBef>
              <a:spcAft>
                <a:spcPts val="300"/>
              </a:spcAft>
            </a:pPr>
            <a:r>
              <a:rPr lang="en-US" dirty="0"/>
              <a:t>In addition to other materials (specified by institutional policies)</a:t>
            </a:r>
          </a:p>
          <a:p>
            <a:pPr lvl="1">
              <a:spcBef>
                <a:spcPts val="300"/>
              </a:spcBef>
              <a:spcAft>
                <a:spcPts val="300"/>
              </a:spcAft>
            </a:pPr>
            <a:r>
              <a:rPr lang="en-US" dirty="0"/>
              <a:t>Allows the faculty member to offer information and perspective</a:t>
            </a:r>
          </a:p>
          <a:p>
            <a:pPr lvl="1">
              <a:spcBef>
                <a:spcPts val="300"/>
              </a:spcBef>
              <a:spcAft>
                <a:spcPts val="300"/>
              </a:spcAft>
            </a:pPr>
            <a:r>
              <a:rPr lang="en-US" i="1" dirty="0">
                <a:solidFill>
                  <a:srgbClr val="C00000"/>
                </a:solidFill>
              </a:rPr>
              <a:t>Institutions shall design and define the specific format, length, and required information</a:t>
            </a:r>
            <a:endParaRPr lang="en-US" dirty="0"/>
          </a:p>
          <a:p>
            <a:pPr>
              <a:spcBef>
                <a:spcPts val="500"/>
              </a:spcBef>
              <a:spcAft>
                <a:spcPts val="500"/>
              </a:spcAft>
            </a:pPr>
            <a:endParaRPr lang="en-US" sz="1200" dirty="0"/>
          </a:p>
          <a:p>
            <a:pPr>
              <a:spcBef>
                <a:spcPts val="500"/>
              </a:spcBef>
              <a:spcAft>
                <a:spcPts val="500"/>
              </a:spcAft>
            </a:pPr>
            <a:r>
              <a:rPr lang="en-US" dirty="0"/>
              <a:t>Post-Tenure Evaluation Committee of faculty peers</a:t>
            </a:r>
          </a:p>
          <a:p>
            <a:pPr>
              <a:spcBef>
                <a:spcPts val="500"/>
              </a:spcBef>
              <a:spcAft>
                <a:spcPts val="500"/>
              </a:spcAft>
            </a:pPr>
            <a:endParaRPr lang="en-US" sz="1200" dirty="0"/>
          </a:p>
          <a:p>
            <a:pPr>
              <a:spcBef>
                <a:spcPts val="500"/>
              </a:spcBef>
              <a:spcAft>
                <a:spcPts val="500"/>
              </a:spcAft>
            </a:pPr>
            <a:r>
              <a:rPr lang="en-US" dirty="0"/>
              <a:t>Department chair/unit head evaluation</a:t>
            </a:r>
          </a:p>
          <a:p>
            <a:pPr>
              <a:spcBef>
                <a:spcPts val="500"/>
              </a:spcBef>
              <a:spcAft>
                <a:spcPts val="500"/>
              </a:spcAft>
            </a:pPr>
            <a:endParaRPr lang="en-US" sz="1200" dirty="0"/>
          </a:p>
          <a:p>
            <a:pPr>
              <a:spcBef>
                <a:spcPts val="500"/>
              </a:spcBef>
              <a:spcAft>
                <a:spcPts val="500"/>
              </a:spcAft>
            </a:pPr>
            <a:r>
              <a:rPr lang="en-US" dirty="0"/>
              <a:t>Dean’s evaluation</a:t>
            </a:r>
          </a:p>
        </p:txBody>
      </p:sp>
      <p:sp>
        <p:nvSpPr>
          <p:cNvPr id="4" name="Slide Number Placeholder 3">
            <a:extLst>
              <a:ext uri="{FF2B5EF4-FFF2-40B4-BE49-F238E27FC236}">
                <a16:creationId xmlns:a16="http://schemas.microsoft.com/office/drawing/2014/main" id="{1CDE4057-DA14-8CD7-02FE-B49888667E35}"/>
              </a:ext>
            </a:extLst>
          </p:cNvPr>
          <p:cNvSpPr>
            <a:spLocks noGrp="1"/>
          </p:cNvSpPr>
          <p:nvPr>
            <p:ph type="sldNum" sz="quarter" idx="10"/>
          </p:nvPr>
        </p:nvSpPr>
        <p:spPr/>
        <p:txBody>
          <a:bodyPr/>
          <a:lstStyle/>
          <a:p>
            <a:fld id="{95FDE913-508A-8F41-B74F-DB06C609F153}" type="slidenum">
              <a:rPr lang="en-US" smtClean="0"/>
              <a:t>9</a:t>
            </a:fld>
            <a:endParaRPr lang="en-US" dirty="0"/>
          </a:p>
        </p:txBody>
      </p:sp>
    </p:spTree>
    <p:extLst>
      <p:ext uri="{BB962C8B-B14F-4D97-AF65-F5344CB8AC3E}">
        <p14:creationId xmlns:p14="http://schemas.microsoft.com/office/powerpoint/2010/main" val="77453390"/>
      </p:ext>
    </p:extLst>
  </p:cSld>
  <p:clrMapOvr>
    <a:masterClrMapping/>
  </p:clrMapOvr>
</p:sld>
</file>

<file path=ppt/theme/theme1.xml><?xml version="1.0" encoding="utf-8"?>
<a:theme xmlns:a="http://schemas.openxmlformats.org/drawingml/2006/main" name="UNCGA General Presentation Template (WHITE)">
  <a:themeElements>
    <a:clrScheme name="Custom 1">
      <a:dk1>
        <a:srgbClr val="BC1F51"/>
      </a:dk1>
      <a:lt1>
        <a:srgbClr val="DAE1D4"/>
      </a:lt1>
      <a:dk2>
        <a:srgbClr val="0E4875"/>
      </a:dk2>
      <a:lt2>
        <a:srgbClr val="F0F3F4"/>
      </a:lt2>
      <a:accent1>
        <a:srgbClr val="364044"/>
      </a:accent1>
      <a:accent2>
        <a:srgbClr val="FEC324"/>
      </a:accent2>
      <a:accent3>
        <a:srgbClr val="338E3A"/>
      </a:accent3>
      <a:accent4>
        <a:srgbClr val="00B6DF"/>
      </a:accent4>
      <a:accent5>
        <a:srgbClr val="EA8B2D"/>
      </a:accent5>
      <a:accent6>
        <a:srgbClr val="AE5893"/>
      </a:accent6>
      <a:hlink>
        <a:srgbClr val="8BA2A5"/>
      </a:hlink>
      <a:folHlink>
        <a:srgbClr val="3F42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lgn="r">
          <a:defRPr sz="120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744DF3-F65B-AF47-B29D-194929B9558A}" vid="{D59C03B8-97ED-984F-B6F2-EF22B9EAE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UNCS-PresentationTemplate-Blue</Template>
  <TotalTime>882</TotalTime>
  <Words>1457</Words>
  <Application>Microsoft Office PowerPoint</Application>
  <PresentationFormat>On-screen Show (4:3)</PresentationFormat>
  <Paragraphs>166</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UNCGA General Presentation Template (WHITE)</vt:lpstr>
      <vt:lpstr>Conducting Post-Tenure Review at  UNC Institutions </vt:lpstr>
      <vt:lpstr>Objective and Overview</vt:lpstr>
      <vt:lpstr>Training Overview</vt:lpstr>
      <vt:lpstr>PTR Purpose</vt:lpstr>
      <vt:lpstr>PTR Scope</vt:lpstr>
      <vt:lpstr>PTR Scope and Cycle</vt:lpstr>
      <vt:lpstr>PTR Scope – Outcomes</vt:lpstr>
      <vt:lpstr>PTR Processes – Long-Term Work Plan</vt:lpstr>
      <vt:lpstr>PTR Processes – Evaluation Elements</vt:lpstr>
      <vt:lpstr>PTR Processes – PT Evaluation Committee</vt:lpstr>
      <vt:lpstr>PTR Processes – PT Evaluation Committee Outcomes</vt:lpstr>
      <vt:lpstr>PTR Processes – Administrative Evaluations</vt:lpstr>
      <vt:lpstr>PTR Processes – Dean’s Evaluation</vt:lpstr>
      <vt:lpstr>PTR Processes – Faculty Success Plans</vt:lpstr>
      <vt:lpstr>PTR Processes – Faculty Success Plans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Wanda Payton</cp:lastModifiedBy>
  <cp:revision>123</cp:revision>
  <dcterms:created xsi:type="dcterms:W3CDTF">2016-03-31T15:07:28Z</dcterms:created>
  <dcterms:modified xsi:type="dcterms:W3CDTF">2024-09-23T18:43:35Z</dcterms:modified>
</cp:coreProperties>
</file>